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Proxima Nova"/>
      <p:regular r:id="rId34"/>
      <p:bold r:id="rId35"/>
      <p:italic r:id="rId36"/>
      <p:boldItalic r:id="rId37"/>
    </p:embeddedFont>
    <p:embeddedFont>
      <p:font typeface="Roboto"/>
      <p:regular r:id="rId38"/>
      <p:bold r:id="rId39"/>
      <p:italic r:id="rId40"/>
      <p:boldItalic r:id="rId41"/>
    </p:embeddedFont>
    <p:embeddedFont>
      <p:font typeface="Nunit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5.xml"/><Relationship Id="rId42" Type="http://schemas.openxmlformats.org/officeDocument/2006/relationships/font" Target="fonts/Nunito-regular.fntdata"/><Relationship Id="rId41" Type="http://schemas.openxmlformats.org/officeDocument/2006/relationships/font" Target="fonts/Roboto-boldItalic.fntdata"/><Relationship Id="rId22" Type="http://schemas.openxmlformats.org/officeDocument/2006/relationships/slide" Target="slides/slide17.xml"/><Relationship Id="rId44" Type="http://schemas.openxmlformats.org/officeDocument/2006/relationships/font" Target="fonts/Nunito-italic.fntdata"/><Relationship Id="rId21" Type="http://schemas.openxmlformats.org/officeDocument/2006/relationships/slide" Target="slides/slide16.xml"/><Relationship Id="rId43" Type="http://schemas.openxmlformats.org/officeDocument/2006/relationships/font" Target="fonts/Nunito-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Nuni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ProximaNova-bold.fntdata"/><Relationship Id="rId12" Type="http://schemas.openxmlformats.org/officeDocument/2006/relationships/slide" Target="slides/slide7.xml"/><Relationship Id="rId34" Type="http://schemas.openxmlformats.org/officeDocument/2006/relationships/font" Target="fonts/ProximaNova-regular.fntdata"/><Relationship Id="rId15" Type="http://schemas.openxmlformats.org/officeDocument/2006/relationships/slide" Target="slides/slide10.xml"/><Relationship Id="rId37" Type="http://schemas.openxmlformats.org/officeDocument/2006/relationships/font" Target="fonts/ProximaNova-boldItalic.fntdata"/><Relationship Id="rId14" Type="http://schemas.openxmlformats.org/officeDocument/2006/relationships/slide" Target="slides/slide9.xml"/><Relationship Id="rId36" Type="http://schemas.openxmlformats.org/officeDocument/2006/relationships/font" Target="fonts/ProximaNova-italic.fntdata"/><Relationship Id="rId17" Type="http://schemas.openxmlformats.org/officeDocument/2006/relationships/slide" Target="slides/slide12.xml"/><Relationship Id="rId39" Type="http://schemas.openxmlformats.org/officeDocument/2006/relationships/font" Target="fonts/Roboto-bold.fntdata"/><Relationship Id="rId16" Type="http://schemas.openxmlformats.org/officeDocument/2006/relationships/slide" Target="slides/slide11.xml"/><Relationship Id="rId38" Type="http://schemas.openxmlformats.org/officeDocument/2006/relationships/font" Target="fonts/Robo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fa7eabacc2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fa7eabacc2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04663f7b11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04663f7b11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03725da3b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03725da3b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04663f7b11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04663f7b11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fa7eabacc2_0_1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fa7eabacc2_0_1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fa7eabacc2_0_1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fa7eabacc2_0_1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https://datascience.stackexchange.com/questions/11390/any-rules-of-thumb-on-number-of-features-versus-number-of-instances-small-da/11480#11480</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fa7eabacc2_0_1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fa7eabacc2_0_1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https://medium.com/geekculture/xgboost-versus-random-forest-898e42870f30#:~:text=One%20of%20the%20most%20important,hyperparameters%20to%20optimize%20the%20model.</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fc8afef0d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fc8afef0d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fc97bc95a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fc97bc95a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fa7eabacc2_0_1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fa7eabacc2_0_1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fa7eabacc2_0_1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fa7eabacc2_0_1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fa7eabacc2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fa7eabacc2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fa7eabacc2_0_1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fa7eabacc2_0_1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200">
                <a:solidFill>
                  <a:srgbClr val="212529"/>
                </a:solidFill>
                <a:highlight>
                  <a:srgbClr val="FFFFFF"/>
                </a:highlight>
                <a:latin typeface="Roboto"/>
                <a:ea typeface="Roboto"/>
                <a:cs typeface="Roboto"/>
                <a:sym typeface="Roboto"/>
              </a:rPr>
              <a:t>Feature importances are provided by the fitted attribute </a:t>
            </a:r>
            <a:r>
              <a:rPr lang="fr" sz="1050">
                <a:solidFill>
                  <a:srgbClr val="222222"/>
                </a:solidFill>
                <a:highlight>
                  <a:srgbClr val="ECF0F3"/>
                </a:highlight>
                <a:latin typeface="Consolas"/>
                <a:ea typeface="Consolas"/>
                <a:cs typeface="Consolas"/>
                <a:sym typeface="Consolas"/>
              </a:rPr>
              <a:t>feature_importances_</a:t>
            </a:r>
            <a:r>
              <a:rPr lang="fr" sz="1200">
                <a:solidFill>
                  <a:srgbClr val="212529"/>
                </a:solidFill>
                <a:highlight>
                  <a:srgbClr val="FFFFFF"/>
                </a:highlight>
                <a:latin typeface="Roboto"/>
                <a:ea typeface="Roboto"/>
                <a:cs typeface="Roboto"/>
                <a:sym typeface="Roboto"/>
              </a:rPr>
              <a:t> and they are computed as the mean and standard deviation of accumulation of the impurity decrease within each tree.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fa7eabacc2_0_1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fa7eabacc2_0_1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fa7eabacc2_0_1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fa7eabacc2_0_1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04663f7b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04663f7b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fa7eabacc2_0_1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fa7eabacc2_0_1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04663f7b1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04663f7b1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04663f7b1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04663f7b1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fa7eabacc2_0_1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fa7eabacc2_0_1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fc97bc95a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fc97bc95a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fa7eabacc2_0_1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fa7eabacc2_0_1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fa7eabacc2_0_1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fa7eabacc2_0_1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fa7eabacc2_0_1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fa7eabacc2_0_1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sz="1050">
                <a:solidFill>
                  <a:srgbClr val="202729"/>
                </a:solidFill>
                <a:latin typeface="Roboto"/>
                <a:ea typeface="Roboto"/>
                <a:cs typeface="Roboto"/>
                <a:sym typeface="Roboto"/>
              </a:rPr>
              <a:t>Explication des variables : </a:t>
            </a:r>
            <a:endParaRPr sz="1050">
              <a:solidFill>
                <a:srgbClr val="202729"/>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50">
              <a:solidFill>
                <a:srgbClr val="202729"/>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fr" sz="1050">
                <a:solidFill>
                  <a:srgbClr val="202729"/>
                </a:solidFill>
                <a:latin typeface="Roboto"/>
                <a:ea typeface="Roboto"/>
                <a:cs typeface="Roboto"/>
                <a:sym typeface="Roboto"/>
              </a:rPr>
              <a:t>Plusieurs variables concernent les surfaces (GFA = Gross floor area) :</a:t>
            </a:r>
            <a:endParaRPr sz="1050">
              <a:solidFill>
                <a:srgbClr val="202729"/>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50">
              <a:solidFill>
                <a:srgbClr val="202729"/>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fr" sz="1050">
                <a:solidFill>
                  <a:srgbClr val="202729"/>
                </a:solidFill>
                <a:latin typeface="Roboto"/>
                <a:ea typeface="Roboto"/>
                <a:cs typeface="Roboto"/>
                <a:sym typeface="Roboto"/>
              </a:rPr>
              <a:t> - Gross floor area : surface totale</a:t>
            </a:r>
            <a:endParaRPr sz="1050">
              <a:solidFill>
                <a:srgbClr val="202729"/>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fr" sz="1050">
                <a:solidFill>
                  <a:srgbClr val="202729"/>
                </a:solidFill>
                <a:latin typeface="Roboto"/>
                <a:ea typeface="Roboto"/>
                <a:cs typeface="Roboto"/>
                <a:sym typeface="Roboto"/>
              </a:rPr>
              <a:t> - PropertyGFAParking : surface des parkings</a:t>
            </a:r>
            <a:endParaRPr sz="1050">
              <a:solidFill>
                <a:srgbClr val="202729"/>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fr" sz="1050">
                <a:solidFill>
                  <a:srgbClr val="202729"/>
                </a:solidFill>
                <a:latin typeface="Roboto"/>
                <a:ea typeface="Roboto"/>
                <a:cs typeface="Roboto"/>
                <a:sym typeface="Roboto"/>
              </a:rPr>
              <a:t> - PropertyGFABuilding(s) : surface des bâtiments</a:t>
            </a:r>
            <a:endParaRPr sz="1050">
              <a:solidFill>
                <a:srgbClr val="202729"/>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fr" sz="1050">
                <a:solidFill>
                  <a:srgbClr val="202729"/>
                </a:solidFill>
                <a:latin typeface="Roboto"/>
                <a:ea typeface="Roboto"/>
                <a:cs typeface="Roboto"/>
                <a:sym typeface="Roboto"/>
              </a:rPr>
              <a:t> - ListOfAllPropertyUseTypes : les différentes utilisations des surfaces (Hotel, Parking, Restaurant, Piscine, etc.)</a:t>
            </a:r>
            <a:endParaRPr sz="1050">
              <a:solidFill>
                <a:srgbClr val="202729"/>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fr" sz="1050">
                <a:solidFill>
                  <a:srgbClr val="202729"/>
                </a:solidFill>
                <a:latin typeface="Roboto"/>
                <a:ea typeface="Roboto"/>
                <a:cs typeface="Roboto"/>
                <a:sym typeface="Roboto"/>
              </a:rPr>
              <a:t> - LargestPropertyUseType / LargestPropertyUseTypeGFA : principale destination du bâtiment et sa surface</a:t>
            </a:r>
            <a:endParaRPr sz="1050">
              <a:solidFill>
                <a:srgbClr val="202729"/>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fr" sz="1050">
                <a:solidFill>
                  <a:srgbClr val="202729"/>
                </a:solidFill>
                <a:latin typeface="Roboto"/>
                <a:ea typeface="Roboto"/>
                <a:cs typeface="Roboto"/>
                <a:sym typeface="Roboto"/>
              </a:rPr>
              <a:t> - SecondLargestPropertyUseType / SecondLargestPropertyUseTypeGFA : seconde destination du bâtiment et sa surface</a:t>
            </a:r>
            <a:endParaRPr sz="1050">
              <a:solidFill>
                <a:srgbClr val="202729"/>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fr" sz="1050">
                <a:solidFill>
                  <a:srgbClr val="202729"/>
                </a:solidFill>
                <a:latin typeface="Roboto"/>
                <a:ea typeface="Roboto"/>
                <a:cs typeface="Roboto"/>
                <a:sym typeface="Roboto"/>
              </a:rPr>
              <a:t> - ThirdLargestPropertyUseType / ThirdLargestPropertyUseTypeGFA : troisième destination du bâtiment et sa surface</a:t>
            </a:r>
            <a:endParaRPr sz="1050">
              <a:solidFill>
                <a:srgbClr val="202729"/>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fr" sz="1050">
                <a:solidFill>
                  <a:srgbClr val="202729"/>
                </a:solidFill>
                <a:latin typeface="Roboto"/>
                <a:ea typeface="Roboto"/>
                <a:cs typeface="Roboto"/>
                <a:sym typeface="Roboto"/>
              </a:rPr>
              <a:t> Concernant l'énergie, ENERGY STAR nous indique :</a:t>
            </a:r>
            <a:endParaRPr sz="1050">
              <a:solidFill>
                <a:srgbClr val="202729"/>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50">
              <a:solidFill>
                <a:srgbClr val="202729"/>
              </a:solidFill>
              <a:latin typeface="Roboto"/>
              <a:ea typeface="Roboto"/>
              <a:cs typeface="Roboto"/>
              <a:sym typeface="Roboto"/>
            </a:endParaRPr>
          </a:p>
          <a:p>
            <a:pPr indent="0" lvl="0" marL="0" rtl="0" algn="l">
              <a:spcBef>
                <a:spcPts val="0"/>
              </a:spcBef>
              <a:spcAft>
                <a:spcPts val="0"/>
              </a:spcAft>
              <a:buNone/>
            </a:pPr>
            <a:r>
              <a:rPr lang="fr" sz="1050">
                <a:solidFill>
                  <a:srgbClr val="202729"/>
                </a:solidFill>
                <a:latin typeface="Roboto"/>
                <a:ea typeface="Roboto"/>
                <a:cs typeface="Roboto"/>
                <a:sym typeface="Roboto"/>
              </a:rPr>
              <a:t> - SiteEUI(kBtu/sf) / SiteEUIWN(kBtu/sf) : Energy Use Intensity (EUI) ou intensité de la consommation d'énergie ; l'EUI exprime la consommation d'énergie d'un bâtiment en fonction de sa taille ou d'autres caractéristiques.</a:t>
            </a:r>
            <a:endParaRPr sz="1050">
              <a:solidFill>
                <a:srgbClr val="202729"/>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50">
              <a:solidFill>
                <a:srgbClr val="202729"/>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fr" sz="1050">
                <a:solidFill>
                  <a:srgbClr val="202729"/>
                </a:solidFill>
                <a:latin typeface="Roboto"/>
                <a:ea typeface="Roboto"/>
                <a:cs typeface="Roboto"/>
                <a:sym typeface="Roboto"/>
              </a:rPr>
              <a:t> - SourceEUI(kBtu/sf) SourceEUIWN(kBtu/sf) : la source d'énergie est l'unité d'évaluation la plus équitable pour comparer différents bâtiments entre eux. La source d'énergie représente la quantité totale de combustible brut nécessaire au fonctionnement du bâtiment. Il intègre toutes les pertes de transmission, de livraison et de production. En prenant en compte toutes les consommations d'énergie, le score fournit une évaluation complète de l'efficacité énergétique d'un bâtiment.</a:t>
            </a:r>
            <a:endParaRPr sz="1050">
              <a:solidFill>
                <a:srgbClr val="202729"/>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50">
              <a:solidFill>
                <a:srgbClr val="202729"/>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fr" sz="1050">
                <a:solidFill>
                  <a:srgbClr val="202729"/>
                </a:solidFill>
                <a:latin typeface="Roboto"/>
                <a:ea typeface="Roboto"/>
                <a:cs typeface="Roboto"/>
                <a:sym typeface="Roboto"/>
              </a:rPr>
              <a:t>SiteEnergyUse(kBtu) SiteEnergyUseWN(kBtu) SteamUse(kBtu) Electricity(kWh) Electricity(kBtu) NaturalGas(therms) NaturalGas(kBtu) : l'utilisation des énergies est exprimée en diverses unités :</a:t>
            </a:r>
            <a:endParaRPr sz="1050">
              <a:solidFill>
                <a:srgbClr val="202729"/>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50">
              <a:solidFill>
                <a:srgbClr val="202729"/>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fr" sz="1050">
                <a:solidFill>
                  <a:srgbClr val="202729"/>
                </a:solidFill>
                <a:latin typeface="Roboto"/>
                <a:ea typeface="Roboto"/>
                <a:cs typeface="Roboto"/>
                <a:sym typeface="Roboto"/>
              </a:rPr>
              <a:t> - kBTu : le B.T.U. (British Thermal Unit) est une unité de mesure d'énergie thermique. Le BTU, de symbole Btu, est utilisé dans les pays anglo-saxons et asiatiques et équivaut à 1055,06 Joule ou 252 calories.</a:t>
            </a:r>
            <a:endParaRPr sz="1050">
              <a:solidFill>
                <a:srgbClr val="202729"/>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50">
              <a:solidFill>
                <a:srgbClr val="202729"/>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fr" sz="1050">
                <a:solidFill>
                  <a:srgbClr val="202729"/>
                </a:solidFill>
                <a:latin typeface="Roboto"/>
                <a:ea typeface="Roboto"/>
                <a:cs typeface="Roboto"/>
                <a:sym typeface="Roboto"/>
              </a:rPr>
              <a:t> - 1 BTU est l’énergie nécessaire pour chauffer ou refroidir une livre d’eau de 1 degré Fahrenheit au niveau de la mer.</a:t>
            </a:r>
            <a:endParaRPr sz="1050">
              <a:solidFill>
                <a:srgbClr val="202729"/>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fr" sz="1050">
                <a:solidFill>
                  <a:srgbClr val="202729"/>
                </a:solidFill>
                <a:latin typeface="Roboto"/>
                <a:ea typeface="Roboto"/>
                <a:cs typeface="Roboto"/>
                <a:sym typeface="Roboto"/>
              </a:rPr>
              <a:t>Pour convertir une puissance en Btu une puissance en watt il suffit de diviser la puissance en Btu par 3414,5 pour obtenir la puissance en Kw.</a:t>
            </a:r>
            <a:endParaRPr sz="1050">
              <a:solidFill>
                <a:srgbClr val="202729"/>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fr" sz="1050">
                <a:solidFill>
                  <a:srgbClr val="202729"/>
                </a:solidFill>
                <a:latin typeface="Roboto"/>
                <a:ea typeface="Roboto"/>
                <a:cs typeface="Roboto"/>
                <a:sym typeface="Roboto"/>
              </a:rPr>
              <a:t> - therms : le therm est une unité d'énergie thermique anglo-saxone égale à 1 000 000 unités thermiques britanniques (BTU).</a:t>
            </a:r>
            <a:endParaRPr sz="1050">
              <a:solidFill>
                <a:srgbClr val="202729"/>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50">
              <a:solidFill>
                <a:srgbClr val="202729"/>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50">
              <a:solidFill>
                <a:srgbClr val="202729"/>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fr" sz="1050">
                <a:solidFill>
                  <a:srgbClr val="202729"/>
                </a:solidFill>
                <a:latin typeface="Roboto"/>
                <a:ea typeface="Roboto"/>
                <a:cs typeface="Roboto"/>
                <a:sym typeface="Roboto"/>
              </a:rPr>
              <a:t>1 kWh = 0.034095106405145 thm </a:t>
            </a:r>
            <a:endParaRPr sz="1050">
              <a:solidFill>
                <a:srgbClr val="202729"/>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fr" sz="1050">
                <a:solidFill>
                  <a:srgbClr val="202729"/>
                </a:solidFill>
                <a:latin typeface="Roboto"/>
                <a:ea typeface="Roboto"/>
                <a:cs typeface="Roboto"/>
                <a:sym typeface="Roboto"/>
              </a:rPr>
              <a:t>1 thm = 29.329722222222 kWh</a:t>
            </a:r>
            <a:endParaRPr sz="1050">
              <a:solidFill>
                <a:srgbClr val="202729"/>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fa7eabacc2_0_1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fa7eabacc2_0_1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fa7eabacc2_0_1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fa7eabacc2_0_1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fa7eabacc2_0_1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fa7eabacc2_0_1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04663f7b11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04663f7b11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9.png"/><Relationship Id="rId4" Type="http://schemas.openxmlformats.org/officeDocument/2006/relationships/image" Target="../media/image19.png"/><Relationship Id="rId5" Type="http://schemas.openxmlformats.org/officeDocument/2006/relationships/image" Target="../media/image23.png"/><Relationship Id="rId6"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22.png"/><Relationship Id="rId5" Type="http://schemas.openxmlformats.org/officeDocument/2006/relationships/image" Target="../media/image19.png"/><Relationship Id="rId6" Type="http://schemas.openxmlformats.org/officeDocument/2006/relationships/image" Target="../media/image33.png"/><Relationship Id="rId7"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19.png"/><Relationship Id="rId5"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5.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6.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youtu.be/--k1MS7FBEE" TargetMode="External"/><Relationship Id="rId4" Type="http://schemas.openxmlformats.org/officeDocument/2006/relationships/image" Target="../media/image43.png"/><Relationship Id="rId5" Type="http://schemas.openxmlformats.org/officeDocument/2006/relationships/image" Target="../media/image38.png"/><Relationship Id="rId6"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6.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9.png"/><Relationship Id="rId4" Type="http://schemas.openxmlformats.org/officeDocument/2006/relationships/image" Target="../media/image44.png"/><Relationship Id="rId5" Type="http://schemas.openxmlformats.org/officeDocument/2006/relationships/image" Target="../media/image41.png"/><Relationship Id="rId6"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5.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7.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20.png"/><Relationship Id="rId5" Type="http://schemas.openxmlformats.org/officeDocument/2006/relationships/hyperlink" Target="https://github.com/pandas-profiling/pandas-profili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hyperlink" Target="https://github.com/pandas-profiling/pandas-profili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16.png"/><Relationship Id="rId5" Type="http://schemas.openxmlformats.org/officeDocument/2006/relationships/image" Target="../media/image13.png"/><Relationship Id="rId6"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E40"/>
        </a:solidFill>
      </p:bgPr>
    </p:bg>
    <p:spTree>
      <p:nvGrpSpPr>
        <p:cNvPr id="58" name="Shape 58"/>
        <p:cNvGrpSpPr/>
        <p:nvPr/>
      </p:nvGrpSpPr>
      <p:grpSpPr>
        <a:xfrm>
          <a:off x="0" y="0"/>
          <a:ext cx="0" cy="0"/>
          <a:chOff x="0" y="0"/>
          <a:chExt cx="0" cy="0"/>
        </a:xfrm>
      </p:grpSpPr>
      <p:sp>
        <p:nvSpPr>
          <p:cNvPr id="59" name="Google Shape;59;p13"/>
          <p:cNvSpPr txBox="1"/>
          <p:nvPr>
            <p:ph idx="1" type="subTitle"/>
          </p:nvPr>
        </p:nvSpPr>
        <p:spPr>
          <a:xfrm>
            <a:off x="742775" y="42821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sz="1400">
                <a:latin typeface="Roboto"/>
                <a:ea typeface="Roboto"/>
                <a:cs typeface="Roboto"/>
                <a:sym typeface="Roboto"/>
              </a:rPr>
              <a:t>Data &amp; Analytics</a:t>
            </a:r>
            <a:endParaRPr sz="1400">
              <a:latin typeface="Roboto"/>
              <a:ea typeface="Roboto"/>
              <a:cs typeface="Roboto"/>
              <a:sym typeface="Roboto"/>
            </a:endParaRPr>
          </a:p>
          <a:p>
            <a:pPr indent="0" lvl="0" marL="0" rtl="0" algn="l">
              <a:spcBef>
                <a:spcPts val="0"/>
              </a:spcBef>
              <a:spcAft>
                <a:spcPts val="0"/>
              </a:spcAft>
              <a:buNone/>
            </a:pPr>
            <a:r>
              <a:rPr lang="fr" sz="1400">
                <a:latin typeface="Roboto"/>
                <a:ea typeface="Roboto"/>
                <a:cs typeface="Roboto"/>
                <a:sym typeface="Roboto"/>
              </a:rPr>
              <a:t>Eric Blanvillain - 16-11-2021</a:t>
            </a:r>
            <a:endParaRPr/>
          </a:p>
        </p:txBody>
      </p:sp>
      <p:pic>
        <p:nvPicPr>
          <p:cNvPr id="60" name="Google Shape;60;p13"/>
          <p:cNvPicPr preferRelativeResize="0"/>
          <p:nvPr/>
        </p:nvPicPr>
        <p:blipFill rotWithShape="1">
          <a:blip r:embed="rId3">
            <a:alphaModFix/>
          </a:blip>
          <a:srcRect b="2666" l="0" r="0" t="0"/>
          <a:stretch/>
        </p:blipFill>
        <p:spPr>
          <a:xfrm>
            <a:off x="0" y="2225"/>
            <a:ext cx="9144000" cy="1872900"/>
          </a:xfrm>
          <a:prstGeom prst="rect">
            <a:avLst/>
          </a:prstGeom>
          <a:noFill/>
          <a:ln>
            <a:noFill/>
          </a:ln>
        </p:spPr>
      </p:pic>
      <p:sp>
        <p:nvSpPr>
          <p:cNvPr id="61" name="Google Shape;61;p13"/>
          <p:cNvSpPr txBox="1"/>
          <p:nvPr>
            <p:ph type="ctrTitle"/>
          </p:nvPr>
        </p:nvSpPr>
        <p:spPr>
          <a:xfrm>
            <a:off x="742775" y="1382200"/>
            <a:ext cx="6193800" cy="1872900"/>
          </a:xfrm>
          <a:prstGeom prst="rect">
            <a:avLst/>
          </a:prstGeom>
          <a:noFill/>
          <a:ln>
            <a:noFill/>
          </a:ln>
        </p:spPr>
        <p:txBody>
          <a:bodyPr anchorCtr="0" anchor="b" bIns="91425" lIns="91425" spcFirstLastPara="1" rIns="91425" wrap="square" tIns="91425">
            <a:normAutofit/>
          </a:bodyPr>
          <a:lstStyle/>
          <a:p>
            <a:pPr indent="0" lvl="0" marL="0" rtl="0" algn="l">
              <a:lnSpc>
                <a:spcPct val="115000"/>
              </a:lnSpc>
              <a:spcBef>
                <a:spcPts val="0"/>
              </a:spcBef>
              <a:spcAft>
                <a:spcPts val="0"/>
              </a:spcAft>
              <a:buNone/>
            </a:pPr>
            <a:r>
              <a:rPr lang="fr" sz="2200">
                <a:latin typeface="Roboto"/>
                <a:ea typeface="Roboto"/>
                <a:cs typeface="Roboto"/>
                <a:sym typeface="Roboto"/>
              </a:rPr>
              <a:t>Anticipez les besoins en consommation électrique de bâtiments</a:t>
            </a:r>
            <a:endParaRPr sz="3100">
              <a:solidFill>
                <a:srgbClr val="F5F5F5"/>
              </a:solidFill>
              <a:highlight>
                <a:srgbClr val="F5F5F5"/>
              </a:highlight>
              <a:latin typeface="Roboto"/>
              <a:ea typeface="Roboto"/>
              <a:cs typeface="Roboto"/>
              <a:sym typeface="Roboto"/>
            </a:endParaRPr>
          </a:p>
          <a:p>
            <a:pPr indent="0" lvl="0" marL="0" rtl="0" algn="l">
              <a:lnSpc>
                <a:spcPct val="115000"/>
              </a:lnSpc>
              <a:spcBef>
                <a:spcPts val="0"/>
              </a:spcBef>
              <a:spcAft>
                <a:spcPts val="0"/>
              </a:spcAft>
              <a:buNone/>
            </a:pPr>
            <a:r>
              <a:t/>
            </a:r>
            <a:endParaRPr sz="2300">
              <a:solidFill>
                <a:srgbClr val="F5F5F5"/>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fr">
                <a:solidFill>
                  <a:srgbClr val="284598"/>
                </a:solidFill>
                <a:latin typeface="Roboto"/>
                <a:ea typeface="Roboto"/>
                <a:cs typeface="Roboto"/>
                <a:sym typeface="Roboto"/>
              </a:rPr>
              <a:t>Etude des bâtiments et features engineering (5/7) </a:t>
            </a:r>
            <a:r>
              <a:rPr b="1" lang="fr" sz="1777">
                <a:solidFill>
                  <a:srgbClr val="284598"/>
                </a:solidFill>
                <a:latin typeface="Roboto"/>
                <a:ea typeface="Roboto"/>
                <a:cs typeface="Roboto"/>
                <a:sym typeface="Roboto"/>
              </a:rPr>
              <a:t>- surface</a:t>
            </a:r>
            <a:endParaRPr/>
          </a:p>
          <a:p>
            <a:pPr indent="0" lvl="0" marL="0" rtl="0" algn="l">
              <a:spcBef>
                <a:spcPts val="0"/>
              </a:spcBef>
              <a:spcAft>
                <a:spcPts val="0"/>
              </a:spcAft>
              <a:buNone/>
            </a:pPr>
            <a:r>
              <a:t/>
            </a:r>
            <a:endParaRPr/>
          </a:p>
        </p:txBody>
      </p:sp>
      <p:pic>
        <p:nvPicPr>
          <p:cNvPr id="147" name="Google Shape;147;p22"/>
          <p:cNvPicPr preferRelativeResize="0"/>
          <p:nvPr/>
        </p:nvPicPr>
        <p:blipFill>
          <a:blip r:embed="rId3">
            <a:alphaModFix/>
          </a:blip>
          <a:stretch>
            <a:fillRect/>
          </a:stretch>
        </p:blipFill>
        <p:spPr>
          <a:xfrm>
            <a:off x="152400" y="1093925"/>
            <a:ext cx="4168724" cy="3327675"/>
          </a:xfrm>
          <a:prstGeom prst="rect">
            <a:avLst/>
          </a:prstGeom>
          <a:noFill/>
          <a:ln>
            <a:noFill/>
          </a:ln>
        </p:spPr>
      </p:pic>
      <p:pic>
        <p:nvPicPr>
          <p:cNvPr id="148" name="Google Shape;148;p22"/>
          <p:cNvPicPr preferRelativeResize="0"/>
          <p:nvPr/>
        </p:nvPicPr>
        <p:blipFill>
          <a:blip r:embed="rId4">
            <a:alphaModFix/>
          </a:blip>
          <a:stretch>
            <a:fillRect/>
          </a:stretch>
        </p:blipFill>
        <p:spPr>
          <a:xfrm>
            <a:off x="4331400" y="1093925"/>
            <a:ext cx="4695225" cy="3327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3"/>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fr">
                <a:solidFill>
                  <a:srgbClr val="284598"/>
                </a:solidFill>
                <a:latin typeface="Roboto"/>
                <a:ea typeface="Roboto"/>
                <a:cs typeface="Roboto"/>
                <a:sym typeface="Roboto"/>
              </a:rPr>
              <a:t>Etude des bâtiments et features engineering (6/7) </a:t>
            </a:r>
            <a:r>
              <a:rPr b="1" lang="fr" sz="1777">
                <a:solidFill>
                  <a:srgbClr val="284598"/>
                </a:solidFill>
                <a:latin typeface="Roboto"/>
                <a:ea typeface="Roboto"/>
                <a:cs typeface="Roboto"/>
                <a:sym typeface="Roboto"/>
              </a:rPr>
              <a:t>- age</a:t>
            </a:r>
            <a:endParaRPr/>
          </a:p>
        </p:txBody>
      </p:sp>
      <p:grpSp>
        <p:nvGrpSpPr>
          <p:cNvPr id="154" name="Google Shape;154;p23"/>
          <p:cNvGrpSpPr/>
          <p:nvPr/>
        </p:nvGrpSpPr>
        <p:grpSpPr>
          <a:xfrm>
            <a:off x="446322" y="1261584"/>
            <a:ext cx="8238603" cy="2781966"/>
            <a:chOff x="446322" y="1032984"/>
            <a:chExt cx="8238603" cy="2781966"/>
          </a:xfrm>
        </p:grpSpPr>
        <p:grpSp>
          <p:nvGrpSpPr>
            <p:cNvPr id="155" name="Google Shape;155;p23"/>
            <p:cNvGrpSpPr/>
            <p:nvPr/>
          </p:nvGrpSpPr>
          <p:grpSpPr>
            <a:xfrm>
              <a:off x="446322" y="1032984"/>
              <a:ext cx="8162390" cy="2705773"/>
              <a:chOff x="446322" y="1566384"/>
              <a:chExt cx="8162390" cy="2705773"/>
            </a:xfrm>
          </p:grpSpPr>
          <p:grpSp>
            <p:nvGrpSpPr>
              <p:cNvPr id="156" name="Google Shape;156;p23"/>
              <p:cNvGrpSpPr/>
              <p:nvPr/>
            </p:nvGrpSpPr>
            <p:grpSpPr>
              <a:xfrm>
                <a:off x="446322" y="1566384"/>
                <a:ext cx="8162390" cy="2705773"/>
                <a:chOff x="522500" y="1818625"/>
                <a:chExt cx="7991375" cy="2605211"/>
              </a:xfrm>
            </p:grpSpPr>
            <p:pic>
              <p:nvPicPr>
                <p:cNvPr id="157" name="Google Shape;157;p23"/>
                <p:cNvPicPr preferRelativeResize="0"/>
                <p:nvPr/>
              </p:nvPicPr>
              <p:blipFill>
                <a:blip r:embed="rId3">
                  <a:alphaModFix/>
                </a:blip>
                <a:stretch>
                  <a:fillRect/>
                </a:stretch>
              </p:blipFill>
              <p:spPr>
                <a:xfrm>
                  <a:off x="5129875" y="1831836"/>
                  <a:ext cx="3384000" cy="2592000"/>
                </a:xfrm>
                <a:prstGeom prst="rect">
                  <a:avLst/>
                </a:prstGeom>
                <a:noFill/>
                <a:ln>
                  <a:noFill/>
                </a:ln>
              </p:spPr>
            </p:pic>
            <p:pic>
              <p:nvPicPr>
                <p:cNvPr id="158" name="Google Shape;158;p23"/>
                <p:cNvPicPr preferRelativeResize="0"/>
                <p:nvPr/>
              </p:nvPicPr>
              <p:blipFill>
                <a:blip r:embed="rId4">
                  <a:alphaModFix/>
                </a:blip>
                <a:stretch>
                  <a:fillRect/>
                </a:stretch>
              </p:blipFill>
              <p:spPr>
                <a:xfrm>
                  <a:off x="522500" y="1818625"/>
                  <a:ext cx="3383999" cy="2592000"/>
                </a:xfrm>
                <a:prstGeom prst="rect">
                  <a:avLst/>
                </a:prstGeom>
                <a:noFill/>
                <a:ln>
                  <a:noFill/>
                </a:ln>
              </p:spPr>
            </p:pic>
          </p:grpSp>
          <p:sp>
            <p:nvSpPr>
              <p:cNvPr id="159" name="Google Shape;159;p23"/>
              <p:cNvSpPr/>
              <p:nvPr/>
            </p:nvSpPr>
            <p:spPr>
              <a:xfrm>
                <a:off x="4139675" y="2824925"/>
                <a:ext cx="870600" cy="417600"/>
              </a:xfrm>
              <a:prstGeom prst="rightArrow">
                <a:avLst>
                  <a:gd fmla="val 50000" name="adj1"/>
                  <a:gd fmla="val 50000" name="adj2"/>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 name="Google Shape;160;p23"/>
            <p:cNvSpPr/>
            <p:nvPr/>
          </p:nvSpPr>
          <p:spPr>
            <a:xfrm>
              <a:off x="446325" y="3361950"/>
              <a:ext cx="3471300" cy="453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3"/>
            <p:cNvSpPr/>
            <p:nvPr/>
          </p:nvSpPr>
          <p:spPr>
            <a:xfrm>
              <a:off x="5213625" y="3361950"/>
              <a:ext cx="3471300" cy="453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4"/>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fr">
                <a:solidFill>
                  <a:srgbClr val="284598"/>
                </a:solidFill>
                <a:latin typeface="Roboto"/>
                <a:ea typeface="Roboto"/>
                <a:cs typeface="Roboto"/>
                <a:sym typeface="Roboto"/>
              </a:rPr>
              <a:t>Etude des bâtiments et features engineering (7/7) </a:t>
            </a:r>
            <a:r>
              <a:rPr b="1" lang="fr" sz="1777">
                <a:solidFill>
                  <a:srgbClr val="284598"/>
                </a:solidFill>
                <a:latin typeface="Roboto"/>
                <a:ea typeface="Roboto"/>
                <a:cs typeface="Roboto"/>
                <a:sym typeface="Roboto"/>
              </a:rPr>
              <a:t>- age</a:t>
            </a:r>
            <a:endParaRPr/>
          </a:p>
        </p:txBody>
      </p:sp>
      <p:sp>
        <p:nvSpPr>
          <p:cNvPr id="167" name="Google Shape;167;p24"/>
          <p:cNvSpPr txBox="1"/>
          <p:nvPr/>
        </p:nvSpPr>
        <p:spPr>
          <a:xfrm>
            <a:off x="7243000" y="3991500"/>
            <a:ext cx="1803600" cy="923400"/>
          </a:xfrm>
          <a:prstGeom prst="rect">
            <a:avLst/>
          </a:prstGeom>
          <a:solidFill>
            <a:srgbClr val="F3F3F3"/>
          </a:solidFill>
          <a:ln cap="flat" cmpd="sng" w="9525">
            <a:solidFill>
              <a:srgbClr val="22222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fr" sz="1200">
                <a:latin typeface="Roboto"/>
                <a:ea typeface="Roboto"/>
                <a:cs typeface="Roboto"/>
                <a:sym typeface="Roboto"/>
              </a:rPr>
              <a:t>Et maintenant ?</a:t>
            </a:r>
            <a:endParaRPr>
              <a:latin typeface="Nunito"/>
              <a:ea typeface="Nunito"/>
              <a:cs typeface="Nunito"/>
              <a:sym typeface="Nunito"/>
            </a:endParaRPr>
          </a:p>
          <a:p>
            <a:pPr indent="0" lvl="0" marL="0" marR="0" rtl="0" algn="l">
              <a:lnSpc>
                <a:spcPct val="100000"/>
              </a:lnSpc>
              <a:spcBef>
                <a:spcPts val="0"/>
              </a:spcBef>
              <a:spcAft>
                <a:spcPts val="0"/>
              </a:spcAft>
              <a:buNone/>
            </a:pPr>
            <a:r>
              <a:t/>
            </a:r>
            <a:endParaRPr sz="1200">
              <a:latin typeface="Roboto"/>
              <a:ea typeface="Roboto"/>
              <a:cs typeface="Roboto"/>
              <a:sym typeface="Roboto"/>
            </a:endParaRPr>
          </a:p>
          <a:p>
            <a:pPr indent="0" lvl="0" marL="0" marR="0" rtl="0" algn="l">
              <a:lnSpc>
                <a:spcPct val="100000"/>
              </a:lnSpc>
              <a:spcBef>
                <a:spcPts val="0"/>
              </a:spcBef>
              <a:spcAft>
                <a:spcPts val="0"/>
              </a:spcAft>
              <a:buNone/>
            </a:pPr>
            <a:r>
              <a:rPr lang="fr" sz="1200">
                <a:latin typeface="Roboto"/>
                <a:ea typeface="Roboto"/>
                <a:cs typeface="Roboto"/>
                <a:sym typeface="Roboto"/>
              </a:rPr>
              <a:t>-&gt; Choix du modèle</a:t>
            </a:r>
            <a:endParaRPr sz="1200">
              <a:latin typeface="Roboto"/>
              <a:ea typeface="Roboto"/>
              <a:cs typeface="Roboto"/>
              <a:sym typeface="Roboto"/>
            </a:endParaRPr>
          </a:p>
          <a:p>
            <a:pPr indent="0" lvl="0" marL="0" marR="0" rtl="0" algn="l">
              <a:lnSpc>
                <a:spcPct val="100000"/>
              </a:lnSpc>
              <a:spcBef>
                <a:spcPts val="0"/>
              </a:spcBef>
              <a:spcAft>
                <a:spcPts val="0"/>
              </a:spcAft>
              <a:buNone/>
            </a:pPr>
            <a:r>
              <a:rPr lang="fr" sz="1200">
                <a:latin typeface="Roboto"/>
                <a:ea typeface="Roboto"/>
                <a:cs typeface="Roboto"/>
                <a:sym typeface="Roboto"/>
              </a:rPr>
              <a:t>-&gt; Modélisation</a:t>
            </a:r>
            <a:endParaRPr>
              <a:latin typeface="Nunito"/>
              <a:ea typeface="Nunito"/>
              <a:cs typeface="Nunito"/>
              <a:sym typeface="Nunito"/>
            </a:endParaRPr>
          </a:p>
        </p:txBody>
      </p:sp>
      <p:pic>
        <p:nvPicPr>
          <p:cNvPr id="168" name="Google Shape;168;p24"/>
          <p:cNvPicPr preferRelativeResize="0"/>
          <p:nvPr/>
        </p:nvPicPr>
        <p:blipFill>
          <a:blip r:embed="rId3">
            <a:alphaModFix/>
          </a:blip>
          <a:stretch>
            <a:fillRect/>
          </a:stretch>
        </p:blipFill>
        <p:spPr>
          <a:xfrm>
            <a:off x="152400" y="1093925"/>
            <a:ext cx="8839200" cy="271450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5"/>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fr">
                <a:solidFill>
                  <a:srgbClr val="284598"/>
                </a:solidFill>
                <a:latin typeface="Roboto"/>
                <a:ea typeface="Roboto"/>
                <a:cs typeface="Roboto"/>
                <a:sym typeface="Roboto"/>
              </a:rPr>
              <a:t>Modélisation</a:t>
            </a:r>
            <a:r>
              <a:rPr b="1" lang="fr">
                <a:solidFill>
                  <a:srgbClr val="284598"/>
                </a:solidFill>
                <a:latin typeface="Roboto"/>
                <a:ea typeface="Roboto"/>
                <a:cs typeface="Roboto"/>
                <a:sym typeface="Roboto"/>
              </a:rPr>
              <a:t> - “Passage au log” de Y</a:t>
            </a:r>
            <a:endParaRPr/>
          </a:p>
        </p:txBody>
      </p:sp>
      <p:pic>
        <p:nvPicPr>
          <p:cNvPr id="174" name="Google Shape;174;p25"/>
          <p:cNvPicPr preferRelativeResize="0"/>
          <p:nvPr/>
        </p:nvPicPr>
        <p:blipFill>
          <a:blip r:embed="rId3">
            <a:alphaModFix/>
          </a:blip>
          <a:stretch>
            <a:fillRect/>
          </a:stretch>
        </p:blipFill>
        <p:spPr>
          <a:xfrm>
            <a:off x="152400" y="1093925"/>
            <a:ext cx="8449276" cy="3860075"/>
          </a:xfrm>
          <a:prstGeom prst="rect">
            <a:avLst/>
          </a:prstGeom>
          <a:noFill/>
          <a:ln>
            <a:noFill/>
          </a:ln>
        </p:spPr>
      </p:pic>
      <p:sp>
        <p:nvSpPr>
          <p:cNvPr id="175" name="Google Shape;175;p25"/>
          <p:cNvSpPr/>
          <p:nvPr/>
        </p:nvSpPr>
        <p:spPr>
          <a:xfrm>
            <a:off x="598725" y="4504950"/>
            <a:ext cx="3571500" cy="453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5"/>
          <p:cNvSpPr/>
          <p:nvPr/>
        </p:nvSpPr>
        <p:spPr>
          <a:xfrm>
            <a:off x="4942125" y="4504950"/>
            <a:ext cx="3571500" cy="453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cxnSp>
        <p:nvCxnSpPr>
          <p:cNvPr id="181" name="Google Shape;181;p26"/>
          <p:cNvCxnSpPr/>
          <p:nvPr/>
        </p:nvCxnSpPr>
        <p:spPr>
          <a:xfrm>
            <a:off x="3403845" y="2161796"/>
            <a:ext cx="1833600" cy="5700"/>
          </a:xfrm>
          <a:prstGeom prst="straightConnector1">
            <a:avLst/>
          </a:prstGeom>
          <a:noFill/>
          <a:ln cap="flat" cmpd="sng" w="9525">
            <a:solidFill>
              <a:srgbClr val="424242"/>
            </a:solidFill>
            <a:prstDash val="solid"/>
            <a:round/>
            <a:headEnd len="med" w="med" type="none"/>
            <a:tailEnd len="med" w="med" type="triangle"/>
          </a:ln>
        </p:spPr>
      </p:cxnSp>
      <p:sp>
        <p:nvSpPr>
          <p:cNvPr id="182" name="Google Shape;182;p26"/>
          <p:cNvSpPr txBox="1"/>
          <p:nvPr/>
        </p:nvSpPr>
        <p:spPr>
          <a:xfrm>
            <a:off x="3405450" y="1856700"/>
            <a:ext cx="1916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latin typeface="Nunito"/>
              <a:ea typeface="Nunito"/>
              <a:cs typeface="Nunito"/>
              <a:sym typeface="Nunito"/>
            </a:endParaRPr>
          </a:p>
        </p:txBody>
      </p:sp>
      <p:sp>
        <p:nvSpPr>
          <p:cNvPr id="183" name="Google Shape;183;p26"/>
          <p:cNvSpPr txBox="1"/>
          <p:nvPr/>
        </p:nvSpPr>
        <p:spPr>
          <a:xfrm>
            <a:off x="3557850" y="3837900"/>
            <a:ext cx="172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latin typeface="Nunito"/>
              <a:ea typeface="Nunito"/>
              <a:cs typeface="Nunito"/>
              <a:sym typeface="Nunito"/>
            </a:endParaRPr>
          </a:p>
        </p:txBody>
      </p:sp>
      <p:cxnSp>
        <p:nvCxnSpPr>
          <p:cNvPr id="184" name="Google Shape;184;p26"/>
          <p:cNvCxnSpPr/>
          <p:nvPr/>
        </p:nvCxnSpPr>
        <p:spPr>
          <a:xfrm>
            <a:off x="3480045" y="4142996"/>
            <a:ext cx="1833600" cy="5700"/>
          </a:xfrm>
          <a:prstGeom prst="straightConnector1">
            <a:avLst/>
          </a:prstGeom>
          <a:noFill/>
          <a:ln cap="flat" cmpd="sng" w="9525">
            <a:solidFill>
              <a:srgbClr val="424242"/>
            </a:solidFill>
            <a:prstDash val="solid"/>
            <a:round/>
            <a:headEnd len="med" w="med" type="none"/>
            <a:tailEnd len="med" w="med" type="triangle"/>
          </a:ln>
        </p:spPr>
      </p:cxnSp>
      <p:sp>
        <p:nvSpPr>
          <p:cNvPr id="185" name="Google Shape;185;p26"/>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fr">
                <a:solidFill>
                  <a:srgbClr val="284598"/>
                </a:solidFill>
                <a:latin typeface="Roboto"/>
                <a:ea typeface="Roboto"/>
                <a:cs typeface="Roboto"/>
                <a:sym typeface="Roboto"/>
              </a:rPr>
              <a:t>Choix des modèles à tester (1/2) - Modèles linéaires</a:t>
            </a:r>
            <a:endParaRPr b="1">
              <a:solidFill>
                <a:srgbClr val="284598"/>
              </a:solidFill>
              <a:latin typeface="Roboto"/>
              <a:ea typeface="Roboto"/>
              <a:cs typeface="Roboto"/>
              <a:sym typeface="Roboto"/>
            </a:endParaRPr>
          </a:p>
        </p:txBody>
      </p:sp>
      <p:pic>
        <p:nvPicPr>
          <p:cNvPr id="186" name="Google Shape;186;p26"/>
          <p:cNvPicPr preferRelativeResize="0"/>
          <p:nvPr/>
        </p:nvPicPr>
        <p:blipFill>
          <a:blip r:embed="rId3">
            <a:alphaModFix/>
          </a:blip>
          <a:stretch>
            <a:fillRect/>
          </a:stretch>
        </p:blipFill>
        <p:spPr>
          <a:xfrm>
            <a:off x="5972175" y="1601100"/>
            <a:ext cx="1650801" cy="1178500"/>
          </a:xfrm>
          <a:prstGeom prst="rect">
            <a:avLst/>
          </a:prstGeom>
          <a:noFill/>
          <a:ln>
            <a:noFill/>
          </a:ln>
        </p:spPr>
      </p:pic>
      <p:sp>
        <p:nvSpPr>
          <p:cNvPr id="187" name="Google Shape;187;p26"/>
          <p:cNvSpPr txBox="1"/>
          <p:nvPr/>
        </p:nvSpPr>
        <p:spPr>
          <a:xfrm>
            <a:off x="5505450" y="4181475"/>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200">
                <a:solidFill>
                  <a:srgbClr val="212529"/>
                </a:solidFill>
                <a:highlight>
                  <a:srgbClr val="FFFFFF"/>
                </a:highlight>
                <a:latin typeface="Roboto"/>
                <a:ea typeface="Roboto"/>
                <a:cs typeface="Roboto"/>
                <a:sym typeface="Roboto"/>
              </a:rPr>
              <a:t>Linear Support Vector Regression</a:t>
            </a:r>
            <a:endParaRPr sz="1200">
              <a:solidFill>
                <a:srgbClr val="212529"/>
              </a:solidFill>
              <a:highlight>
                <a:srgbClr val="FFFFFF"/>
              </a:highlight>
              <a:latin typeface="Roboto"/>
              <a:ea typeface="Roboto"/>
              <a:cs typeface="Roboto"/>
              <a:sym typeface="Roboto"/>
            </a:endParaRPr>
          </a:p>
        </p:txBody>
      </p:sp>
      <p:pic>
        <p:nvPicPr>
          <p:cNvPr id="188" name="Google Shape;188;p26"/>
          <p:cNvPicPr preferRelativeResize="0"/>
          <p:nvPr/>
        </p:nvPicPr>
        <p:blipFill>
          <a:blip r:embed="rId4">
            <a:alphaModFix/>
          </a:blip>
          <a:stretch>
            <a:fillRect/>
          </a:stretch>
        </p:blipFill>
        <p:spPr>
          <a:xfrm>
            <a:off x="6168247" y="3619200"/>
            <a:ext cx="1579876" cy="572700"/>
          </a:xfrm>
          <a:prstGeom prst="rect">
            <a:avLst/>
          </a:prstGeom>
          <a:noFill/>
          <a:ln>
            <a:noFill/>
          </a:ln>
        </p:spPr>
      </p:pic>
      <p:pic>
        <p:nvPicPr>
          <p:cNvPr id="189" name="Google Shape;189;p26"/>
          <p:cNvPicPr preferRelativeResize="0"/>
          <p:nvPr/>
        </p:nvPicPr>
        <p:blipFill>
          <a:blip r:embed="rId4">
            <a:alphaModFix/>
          </a:blip>
          <a:stretch>
            <a:fillRect/>
          </a:stretch>
        </p:blipFill>
        <p:spPr>
          <a:xfrm>
            <a:off x="6034897" y="1093925"/>
            <a:ext cx="1579876" cy="572700"/>
          </a:xfrm>
          <a:prstGeom prst="rect">
            <a:avLst/>
          </a:prstGeom>
          <a:noFill/>
          <a:ln>
            <a:noFill/>
          </a:ln>
        </p:spPr>
      </p:pic>
      <p:sp>
        <p:nvSpPr>
          <p:cNvPr id="190" name="Google Shape;190;p26"/>
          <p:cNvSpPr txBox="1"/>
          <p:nvPr/>
        </p:nvSpPr>
        <p:spPr>
          <a:xfrm>
            <a:off x="3329250" y="1856700"/>
            <a:ext cx="1916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latin typeface="Nunito"/>
                <a:ea typeface="Nunito"/>
                <a:cs typeface="Nunito"/>
                <a:sym typeface="Nunito"/>
              </a:rPr>
              <a:t>régression</a:t>
            </a:r>
            <a:r>
              <a:rPr lang="fr" sz="1100">
                <a:latin typeface="Nunito"/>
                <a:ea typeface="Nunito"/>
                <a:cs typeface="Nunito"/>
                <a:sym typeface="Nunito"/>
              </a:rPr>
              <a:t> linéaire</a:t>
            </a:r>
            <a:endParaRPr sz="1100">
              <a:latin typeface="Nunito"/>
              <a:ea typeface="Nunito"/>
              <a:cs typeface="Nunito"/>
              <a:sym typeface="Nunito"/>
            </a:endParaRPr>
          </a:p>
        </p:txBody>
      </p:sp>
      <p:sp>
        <p:nvSpPr>
          <p:cNvPr id="191" name="Google Shape;191;p26"/>
          <p:cNvSpPr txBox="1"/>
          <p:nvPr/>
        </p:nvSpPr>
        <p:spPr>
          <a:xfrm>
            <a:off x="3405450" y="3837900"/>
            <a:ext cx="1916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latin typeface="Nunito"/>
                <a:ea typeface="Nunito"/>
                <a:cs typeface="Nunito"/>
                <a:sym typeface="Nunito"/>
              </a:rPr>
              <a:t>régression</a:t>
            </a:r>
            <a:r>
              <a:rPr lang="fr" sz="1100">
                <a:latin typeface="Nunito"/>
                <a:ea typeface="Nunito"/>
                <a:cs typeface="Nunito"/>
                <a:sym typeface="Nunito"/>
              </a:rPr>
              <a:t> linéaire</a:t>
            </a:r>
            <a:endParaRPr sz="1100">
              <a:latin typeface="Nunito"/>
              <a:ea typeface="Nunito"/>
              <a:cs typeface="Nunito"/>
              <a:sym typeface="Nunito"/>
            </a:endParaRPr>
          </a:p>
        </p:txBody>
      </p:sp>
      <p:sp>
        <p:nvSpPr>
          <p:cNvPr id="192" name="Google Shape;192;p26"/>
          <p:cNvSpPr txBox="1"/>
          <p:nvPr/>
        </p:nvSpPr>
        <p:spPr>
          <a:xfrm>
            <a:off x="5653900" y="237685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200">
                <a:solidFill>
                  <a:srgbClr val="212529"/>
                </a:solidFill>
                <a:highlight>
                  <a:srgbClr val="FFFFFF"/>
                </a:highlight>
                <a:latin typeface="Roboto"/>
                <a:ea typeface="Roboto"/>
                <a:cs typeface="Roboto"/>
                <a:sym typeface="Roboto"/>
              </a:rPr>
              <a:t>ElasticNet</a:t>
            </a:r>
            <a:endParaRPr sz="1200">
              <a:solidFill>
                <a:srgbClr val="212529"/>
              </a:solidFill>
              <a:highlight>
                <a:srgbClr val="FFFFFF"/>
              </a:highlight>
              <a:latin typeface="Roboto"/>
              <a:ea typeface="Roboto"/>
              <a:cs typeface="Roboto"/>
              <a:sym typeface="Roboto"/>
            </a:endParaRPr>
          </a:p>
        </p:txBody>
      </p:sp>
      <p:pic>
        <p:nvPicPr>
          <p:cNvPr id="193" name="Google Shape;193;p26"/>
          <p:cNvPicPr preferRelativeResize="0"/>
          <p:nvPr/>
        </p:nvPicPr>
        <p:blipFill>
          <a:blip r:embed="rId5">
            <a:alphaModFix/>
          </a:blip>
          <a:stretch>
            <a:fillRect/>
          </a:stretch>
        </p:blipFill>
        <p:spPr>
          <a:xfrm>
            <a:off x="739738" y="941525"/>
            <a:ext cx="2535652" cy="1988676"/>
          </a:xfrm>
          <a:prstGeom prst="rect">
            <a:avLst/>
          </a:prstGeom>
          <a:noFill/>
          <a:ln>
            <a:noFill/>
          </a:ln>
        </p:spPr>
      </p:pic>
      <p:pic>
        <p:nvPicPr>
          <p:cNvPr id="194" name="Google Shape;194;p26"/>
          <p:cNvPicPr preferRelativeResize="0"/>
          <p:nvPr/>
        </p:nvPicPr>
        <p:blipFill>
          <a:blip r:embed="rId6">
            <a:alphaModFix/>
          </a:blip>
          <a:stretch>
            <a:fillRect/>
          </a:stretch>
        </p:blipFill>
        <p:spPr>
          <a:xfrm>
            <a:off x="739750" y="2956075"/>
            <a:ext cx="2535650" cy="1958826"/>
          </a:xfrm>
          <a:prstGeom prst="rect">
            <a:avLst/>
          </a:prstGeom>
          <a:noFill/>
          <a:ln>
            <a:noFill/>
          </a:ln>
        </p:spPr>
      </p:pic>
      <p:sp>
        <p:nvSpPr>
          <p:cNvPr id="195" name="Google Shape;195;p26"/>
          <p:cNvSpPr txBox="1"/>
          <p:nvPr/>
        </p:nvSpPr>
        <p:spPr>
          <a:xfrm>
            <a:off x="8067175" y="4538525"/>
            <a:ext cx="1077000" cy="554100"/>
          </a:xfrm>
          <a:prstGeom prst="rect">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fr" sz="800">
                <a:latin typeface="Roboto"/>
                <a:ea typeface="Roboto"/>
                <a:cs typeface="Roboto"/>
                <a:sym typeface="Roboto"/>
              </a:rPr>
              <a:t>nb max of features</a:t>
            </a:r>
            <a:endParaRPr sz="800">
              <a:latin typeface="Roboto"/>
              <a:ea typeface="Roboto"/>
              <a:cs typeface="Roboto"/>
              <a:sym typeface="Roboto"/>
            </a:endParaRPr>
          </a:p>
          <a:p>
            <a:pPr indent="0" lvl="0" marL="0" rtl="0" algn="l">
              <a:spcBef>
                <a:spcPts val="0"/>
              </a:spcBef>
              <a:spcAft>
                <a:spcPts val="0"/>
              </a:spcAft>
              <a:buNone/>
            </a:pPr>
            <a:r>
              <a:rPr lang="fr" sz="800">
                <a:latin typeface="Roboto"/>
                <a:ea typeface="Roboto"/>
                <a:cs typeface="Roboto"/>
                <a:sym typeface="Roboto"/>
              </a:rPr>
              <a:t>= sqrt of 3093</a:t>
            </a:r>
            <a:endParaRPr sz="800">
              <a:latin typeface="Roboto"/>
              <a:ea typeface="Roboto"/>
              <a:cs typeface="Roboto"/>
              <a:sym typeface="Roboto"/>
            </a:endParaRPr>
          </a:p>
          <a:p>
            <a:pPr indent="0" lvl="0" marL="0" rtl="0" algn="l">
              <a:spcBef>
                <a:spcPts val="0"/>
              </a:spcBef>
              <a:spcAft>
                <a:spcPts val="0"/>
              </a:spcAft>
              <a:buNone/>
            </a:pPr>
            <a:r>
              <a:rPr lang="fr" sz="800">
                <a:latin typeface="Roboto"/>
                <a:ea typeface="Roboto"/>
                <a:cs typeface="Roboto"/>
                <a:sym typeface="Roboto"/>
              </a:rPr>
              <a:t>= 55</a:t>
            </a:r>
            <a:endParaRPr sz="800">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cxnSp>
        <p:nvCxnSpPr>
          <p:cNvPr id="200" name="Google Shape;200;p27"/>
          <p:cNvCxnSpPr/>
          <p:nvPr/>
        </p:nvCxnSpPr>
        <p:spPr>
          <a:xfrm>
            <a:off x="3403845" y="2314196"/>
            <a:ext cx="1833600" cy="5700"/>
          </a:xfrm>
          <a:prstGeom prst="straightConnector1">
            <a:avLst/>
          </a:prstGeom>
          <a:noFill/>
          <a:ln cap="flat" cmpd="sng" w="9525">
            <a:solidFill>
              <a:srgbClr val="424242"/>
            </a:solidFill>
            <a:prstDash val="solid"/>
            <a:round/>
            <a:headEnd len="med" w="med" type="none"/>
            <a:tailEnd len="med" w="med" type="triangle"/>
          </a:ln>
        </p:spPr>
      </p:cxnSp>
      <p:cxnSp>
        <p:nvCxnSpPr>
          <p:cNvPr id="201" name="Google Shape;201;p27"/>
          <p:cNvCxnSpPr/>
          <p:nvPr/>
        </p:nvCxnSpPr>
        <p:spPr>
          <a:xfrm>
            <a:off x="3403845" y="4295396"/>
            <a:ext cx="1833600" cy="5700"/>
          </a:xfrm>
          <a:prstGeom prst="straightConnector1">
            <a:avLst/>
          </a:prstGeom>
          <a:noFill/>
          <a:ln cap="flat" cmpd="sng" w="9525">
            <a:solidFill>
              <a:srgbClr val="424242"/>
            </a:solidFill>
            <a:prstDash val="solid"/>
            <a:round/>
            <a:headEnd len="med" w="med" type="none"/>
            <a:tailEnd len="med" w="med" type="triangle"/>
          </a:ln>
        </p:spPr>
      </p:cxnSp>
      <p:grpSp>
        <p:nvGrpSpPr>
          <p:cNvPr id="202" name="Google Shape;202;p27"/>
          <p:cNvGrpSpPr/>
          <p:nvPr/>
        </p:nvGrpSpPr>
        <p:grpSpPr>
          <a:xfrm>
            <a:off x="3329250" y="3160174"/>
            <a:ext cx="4660537" cy="1654928"/>
            <a:chOff x="3405450" y="1255174"/>
            <a:chExt cx="4660537" cy="1654928"/>
          </a:xfrm>
        </p:grpSpPr>
        <p:grpSp>
          <p:nvGrpSpPr>
            <p:cNvPr id="203" name="Google Shape;203;p27"/>
            <p:cNvGrpSpPr/>
            <p:nvPr/>
          </p:nvGrpSpPr>
          <p:grpSpPr>
            <a:xfrm>
              <a:off x="5855485" y="1255174"/>
              <a:ext cx="2210502" cy="1654928"/>
              <a:chOff x="1751872" y="3265374"/>
              <a:chExt cx="2210502" cy="1654928"/>
            </a:xfrm>
          </p:grpSpPr>
          <p:pic>
            <p:nvPicPr>
              <p:cNvPr id="204" name="Google Shape;204;p27"/>
              <p:cNvPicPr preferRelativeResize="0"/>
              <p:nvPr/>
            </p:nvPicPr>
            <p:blipFill>
              <a:blip r:embed="rId3">
                <a:alphaModFix/>
              </a:blip>
              <a:stretch>
                <a:fillRect/>
              </a:stretch>
            </p:blipFill>
            <p:spPr>
              <a:xfrm>
                <a:off x="1751872" y="3745976"/>
                <a:ext cx="2210500" cy="1174326"/>
              </a:xfrm>
              <a:prstGeom prst="rect">
                <a:avLst/>
              </a:prstGeom>
              <a:noFill/>
              <a:ln>
                <a:noFill/>
              </a:ln>
            </p:spPr>
          </p:pic>
          <p:pic>
            <p:nvPicPr>
              <p:cNvPr id="205" name="Google Shape;205;p27"/>
              <p:cNvPicPr preferRelativeResize="0"/>
              <p:nvPr/>
            </p:nvPicPr>
            <p:blipFill>
              <a:blip r:embed="rId4">
                <a:alphaModFix/>
              </a:blip>
              <a:stretch>
                <a:fillRect/>
              </a:stretch>
            </p:blipFill>
            <p:spPr>
              <a:xfrm>
                <a:off x="1751875" y="3265374"/>
                <a:ext cx="2210500" cy="643234"/>
              </a:xfrm>
              <a:prstGeom prst="rect">
                <a:avLst/>
              </a:prstGeom>
              <a:noFill/>
              <a:ln>
                <a:noFill/>
              </a:ln>
            </p:spPr>
          </p:pic>
        </p:grpSp>
        <p:sp>
          <p:nvSpPr>
            <p:cNvPr id="206" name="Google Shape;206;p27"/>
            <p:cNvSpPr txBox="1"/>
            <p:nvPr/>
          </p:nvSpPr>
          <p:spPr>
            <a:xfrm>
              <a:off x="3405450" y="2085300"/>
              <a:ext cx="1916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latin typeface="Nunito"/>
                  <a:ea typeface="Nunito"/>
                  <a:cs typeface="Nunito"/>
                  <a:sym typeface="Nunito"/>
                </a:rPr>
                <a:t>arbres de décision boosté</a:t>
              </a:r>
              <a:endParaRPr sz="1100">
                <a:latin typeface="Nunito"/>
                <a:ea typeface="Nunito"/>
                <a:cs typeface="Nunito"/>
                <a:sym typeface="Nunito"/>
              </a:endParaRPr>
            </a:p>
          </p:txBody>
        </p:sp>
      </p:grpSp>
      <p:sp>
        <p:nvSpPr>
          <p:cNvPr id="207" name="Google Shape;207;p27"/>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fr">
                <a:solidFill>
                  <a:srgbClr val="284598"/>
                </a:solidFill>
                <a:latin typeface="Roboto"/>
                <a:ea typeface="Roboto"/>
                <a:cs typeface="Roboto"/>
                <a:sym typeface="Roboto"/>
              </a:rPr>
              <a:t>Choix des modèles à tester (2/2) - Modèle non-linéaires</a:t>
            </a:r>
            <a:endParaRPr b="1">
              <a:solidFill>
                <a:srgbClr val="284598"/>
              </a:solidFill>
              <a:latin typeface="Roboto"/>
              <a:ea typeface="Roboto"/>
              <a:cs typeface="Roboto"/>
              <a:sym typeface="Roboto"/>
            </a:endParaRPr>
          </a:p>
        </p:txBody>
      </p:sp>
      <p:grpSp>
        <p:nvGrpSpPr>
          <p:cNvPr id="208" name="Google Shape;208;p27"/>
          <p:cNvGrpSpPr/>
          <p:nvPr/>
        </p:nvGrpSpPr>
        <p:grpSpPr>
          <a:xfrm>
            <a:off x="3329250" y="1112975"/>
            <a:ext cx="4660535" cy="1720927"/>
            <a:chOff x="3481650" y="3170375"/>
            <a:chExt cx="4660535" cy="1720927"/>
          </a:xfrm>
        </p:grpSpPr>
        <p:pic>
          <p:nvPicPr>
            <p:cNvPr id="209" name="Google Shape;209;p27"/>
            <p:cNvPicPr preferRelativeResize="0"/>
            <p:nvPr/>
          </p:nvPicPr>
          <p:blipFill>
            <a:blip r:embed="rId3">
              <a:alphaModFix/>
            </a:blip>
            <a:stretch>
              <a:fillRect/>
            </a:stretch>
          </p:blipFill>
          <p:spPr>
            <a:xfrm>
              <a:off x="5931685" y="3716976"/>
              <a:ext cx="2210500" cy="1174326"/>
            </a:xfrm>
            <a:prstGeom prst="rect">
              <a:avLst/>
            </a:prstGeom>
            <a:noFill/>
            <a:ln>
              <a:noFill/>
            </a:ln>
          </p:spPr>
        </p:pic>
        <p:pic>
          <p:nvPicPr>
            <p:cNvPr id="210" name="Google Shape;210;p27"/>
            <p:cNvPicPr preferRelativeResize="0"/>
            <p:nvPr/>
          </p:nvPicPr>
          <p:blipFill>
            <a:blip r:embed="rId5">
              <a:alphaModFix/>
            </a:blip>
            <a:stretch>
              <a:fillRect/>
            </a:stretch>
          </p:blipFill>
          <p:spPr>
            <a:xfrm>
              <a:off x="6160272" y="3170375"/>
              <a:ext cx="1579876" cy="572700"/>
            </a:xfrm>
            <a:prstGeom prst="rect">
              <a:avLst/>
            </a:prstGeom>
            <a:noFill/>
            <a:ln>
              <a:noFill/>
            </a:ln>
          </p:spPr>
        </p:pic>
        <p:sp>
          <p:nvSpPr>
            <p:cNvPr id="211" name="Google Shape;211;p27"/>
            <p:cNvSpPr txBox="1"/>
            <p:nvPr/>
          </p:nvSpPr>
          <p:spPr>
            <a:xfrm>
              <a:off x="3481650" y="4066500"/>
              <a:ext cx="1916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latin typeface="Nunito"/>
                  <a:ea typeface="Nunito"/>
                  <a:cs typeface="Nunito"/>
                  <a:sym typeface="Nunito"/>
                </a:rPr>
                <a:t>arbres de décision boosté</a:t>
              </a:r>
              <a:endParaRPr sz="1100">
                <a:latin typeface="Nunito"/>
                <a:ea typeface="Nunito"/>
                <a:cs typeface="Nunito"/>
                <a:sym typeface="Nunito"/>
              </a:endParaRPr>
            </a:p>
          </p:txBody>
        </p:sp>
      </p:grpSp>
      <p:pic>
        <p:nvPicPr>
          <p:cNvPr id="212" name="Google Shape;212;p27"/>
          <p:cNvPicPr preferRelativeResize="0"/>
          <p:nvPr/>
        </p:nvPicPr>
        <p:blipFill>
          <a:blip r:embed="rId6">
            <a:alphaModFix/>
          </a:blip>
          <a:stretch>
            <a:fillRect/>
          </a:stretch>
        </p:blipFill>
        <p:spPr>
          <a:xfrm>
            <a:off x="698900" y="865350"/>
            <a:ext cx="2549625" cy="1997075"/>
          </a:xfrm>
          <a:prstGeom prst="rect">
            <a:avLst/>
          </a:prstGeom>
          <a:noFill/>
          <a:ln>
            <a:noFill/>
          </a:ln>
        </p:spPr>
      </p:pic>
      <p:pic>
        <p:nvPicPr>
          <p:cNvPr id="213" name="Google Shape;213;p27"/>
          <p:cNvPicPr preferRelativeResize="0"/>
          <p:nvPr/>
        </p:nvPicPr>
        <p:blipFill>
          <a:blip r:embed="rId7">
            <a:alphaModFix/>
          </a:blip>
          <a:stretch>
            <a:fillRect/>
          </a:stretch>
        </p:blipFill>
        <p:spPr>
          <a:xfrm>
            <a:off x="698900" y="2904800"/>
            <a:ext cx="2549625" cy="1984250"/>
          </a:xfrm>
          <a:prstGeom prst="rect">
            <a:avLst/>
          </a:prstGeom>
          <a:noFill/>
          <a:ln>
            <a:noFill/>
          </a:ln>
        </p:spPr>
      </p:pic>
      <p:sp>
        <p:nvSpPr>
          <p:cNvPr id="214" name="Google Shape;214;p27"/>
          <p:cNvSpPr txBox="1"/>
          <p:nvPr/>
        </p:nvSpPr>
        <p:spPr>
          <a:xfrm>
            <a:off x="5433325" y="27432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200">
                <a:solidFill>
                  <a:srgbClr val="212529"/>
                </a:solidFill>
                <a:highlight>
                  <a:srgbClr val="FFFFFF"/>
                </a:highlight>
                <a:latin typeface="Roboto"/>
                <a:ea typeface="Roboto"/>
                <a:cs typeface="Roboto"/>
                <a:sym typeface="Roboto"/>
              </a:rPr>
              <a:t>Random Forest Regressor</a:t>
            </a:r>
            <a:endParaRPr sz="1200">
              <a:solidFill>
                <a:srgbClr val="212529"/>
              </a:solidFill>
              <a:highlight>
                <a:srgbClr val="FFFFFF"/>
              </a:highlight>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8"/>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fr">
                <a:solidFill>
                  <a:srgbClr val="284598"/>
                </a:solidFill>
                <a:latin typeface="Roboto"/>
                <a:ea typeface="Roboto"/>
                <a:cs typeface="Roboto"/>
                <a:sym typeface="Roboto"/>
              </a:rPr>
              <a:t>Hyperparamètrage des modèles (GridSearch)</a:t>
            </a:r>
            <a:endParaRPr/>
          </a:p>
        </p:txBody>
      </p:sp>
      <p:grpSp>
        <p:nvGrpSpPr>
          <p:cNvPr id="220" name="Google Shape;220;p28"/>
          <p:cNvGrpSpPr/>
          <p:nvPr/>
        </p:nvGrpSpPr>
        <p:grpSpPr>
          <a:xfrm>
            <a:off x="1359685" y="960575"/>
            <a:ext cx="2210500" cy="1720927"/>
            <a:chOff x="5931685" y="3170375"/>
            <a:chExt cx="2210500" cy="1720927"/>
          </a:xfrm>
        </p:grpSpPr>
        <p:pic>
          <p:nvPicPr>
            <p:cNvPr id="221" name="Google Shape;221;p28"/>
            <p:cNvPicPr preferRelativeResize="0"/>
            <p:nvPr/>
          </p:nvPicPr>
          <p:blipFill>
            <a:blip r:embed="rId3">
              <a:alphaModFix/>
            </a:blip>
            <a:stretch>
              <a:fillRect/>
            </a:stretch>
          </p:blipFill>
          <p:spPr>
            <a:xfrm>
              <a:off x="5931685" y="3716976"/>
              <a:ext cx="2210500" cy="1174326"/>
            </a:xfrm>
            <a:prstGeom prst="rect">
              <a:avLst/>
            </a:prstGeom>
            <a:noFill/>
            <a:ln>
              <a:noFill/>
            </a:ln>
          </p:spPr>
        </p:pic>
        <p:pic>
          <p:nvPicPr>
            <p:cNvPr id="222" name="Google Shape;222;p28"/>
            <p:cNvPicPr preferRelativeResize="0"/>
            <p:nvPr/>
          </p:nvPicPr>
          <p:blipFill>
            <a:blip r:embed="rId4">
              <a:alphaModFix/>
            </a:blip>
            <a:stretch>
              <a:fillRect/>
            </a:stretch>
          </p:blipFill>
          <p:spPr>
            <a:xfrm>
              <a:off x="6160272" y="3170375"/>
              <a:ext cx="1579876" cy="572700"/>
            </a:xfrm>
            <a:prstGeom prst="rect">
              <a:avLst/>
            </a:prstGeom>
            <a:noFill/>
            <a:ln>
              <a:noFill/>
            </a:ln>
          </p:spPr>
        </p:pic>
      </p:grpSp>
      <p:cxnSp>
        <p:nvCxnSpPr>
          <p:cNvPr id="223" name="Google Shape;223;p28"/>
          <p:cNvCxnSpPr/>
          <p:nvPr/>
        </p:nvCxnSpPr>
        <p:spPr>
          <a:xfrm>
            <a:off x="4493800" y="1443800"/>
            <a:ext cx="36000" cy="3420000"/>
          </a:xfrm>
          <a:prstGeom prst="straightConnector1">
            <a:avLst/>
          </a:prstGeom>
          <a:noFill/>
          <a:ln cap="flat" cmpd="sng" w="9525">
            <a:solidFill>
              <a:schemeClr val="lt2"/>
            </a:solidFill>
            <a:prstDash val="solid"/>
            <a:round/>
            <a:headEnd len="med" w="med" type="none"/>
            <a:tailEnd len="med" w="med" type="none"/>
          </a:ln>
        </p:spPr>
      </p:cxnSp>
      <p:sp>
        <p:nvSpPr>
          <p:cNvPr id="224" name="Google Shape;224;p28"/>
          <p:cNvSpPr txBox="1"/>
          <p:nvPr/>
        </p:nvSpPr>
        <p:spPr>
          <a:xfrm>
            <a:off x="1594175" y="3015513"/>
            <a:ext cx="1741500" cy="1443000"/>
          </a:xfrm>
          <a:prstGeom prst="rect">
            <a:avLst/>
          </a:prstGeom>
          <a:noFill/>
          <a:ln>
            <a:noFill/>
          </a:ln>
        </p:spPr>
        <p:txBody>
          <a:bodyPr anchorCtr="0" anchor="t" bIns="91425" lIns="91425" spcFirstLastPara="1" rIns="91425" wrap="square" tIns="91425">
            <a:spAutoFit/>
          </a:bodyPr>
          <a:lstStyle/>
          <a:p>
            <a:pPr indent="0" lvl="0" marL="0" rtl="0" algn="ctr">
              <a:lnSpc>
                <a:spcPct val="135714"/>
              </a:lnSpc>
              <a:spcBef>
                <a:spcPts val="0"/>
              </a:spcBef>
              <a:spcAft>
                <a:spcPts val="0"/>
              </a:spcAft>
              <a:buNone/>
            </a:pPr>
            <a:r>
              <a:rPr b="1" lang="fr" sz="1050">
                <a:solidFill>
                  <a:srgbClr val="222222"/>
                </a:solidFill>
                <a:latin typeface="Roboto"/>
                <a:ea typeface="Roboto"/>
                <a:cs typeface="Roboto"/>
                <a:sym typeface="Roboto"/>
              </a:rPr>
              <a:t>max_depth = </a:t>
            </a:r>
            <a:r>
              <a:rPr b="1" lang="fr" sz="1050">
                <a:solidFill>
                  <a:schemeClr val="dk2"/>
                </a:solidFill>
                <a:latin typeface="Roboto"/>
                <a:ea typeface="Roboto"/>
                <a:cs typeface="Roboto"/>
                <a:sym typeface="Roboto"/>
              </a:rPr>
              <a:t>25</a:t>
            </a:r>
            <a:endParaRPr b="1" sz="1050">
              <a:solidFill>
                <a:schemeClr val="dk2"/>
              </a:solidFill>
              <a:latin typeface="Roboto"/>
              <a:ea typeface="Roboto"/>
              <a:cs typeface="Roboto"/>
              <a:sym typeface="Roboto"/>
            </a:endParaRPr>
          </a:p>
          <a:p>
            <a:pPr indent="0" lvl="0" marL="0" rtl="0" algn="ctr">
              <a:lnSpc>
                <a:spcPct val="135714"/>
              </a:lnSpc>
              <a:spcBef>
                <a:spcPts val="0"/>
              </a:spcBef>
              <a:spcAft>
                <a:spcPts val="0"/>
              </a:spcAft>
              <a:buNone/>
            </a:pPr>
            <a:r>
              <a:rPr b="1" lang="fr" sz="1050">
                <a:solidFill>
                  <a:srgbClr val="222222"/>
                </a:solidFill>
                <a:latin typeface="Roboto"/>
                <a:ea typeface="Roboto"/>
                <a:cs typeface="Roboto"/>
                <a:sym typeface="Roboto"/>
              </a:rPr>
              <a:t>min_samples_split = </a:t>
            </a:r>
            <a:r>
              <a:rPr b="1" lang="fr" sz="1050">
                <a:solidFill>
                  <a:schemeClr val="dk2"/>
                </a:solidFill>
                <a:latin typeface="Roboto"/>
                <a:ea typeface="Roboto"/>
                <a:cs typeface="Roboto"/>
                <a:sym typeface="Roboto"/>
              </a:rPr>
              <a:t>2</a:t>
            </a:r>
            <a:endParaRPr b="1" sz="1050">
              <a:solidFill>
                <a:schemeClr val="dk2"/>
              </a:solidFill>
              <a:latin typeface="Roboto"/>
              <a:ea typeface="Roboto"/>
              <a:cs typeface="Roboto"/>
              <a:sym typeface="Roboto"/>
            </a:endParaRPr>
          </a:p>
          <a:p>
            <a:pPr indent="0" lvl="0" marL="0" rtl="0" algn="ctr">
              <a:lnSpc>
                <a:spcPct val="135714"/>
              </a:lnSpc>
              <a:spcBef>
                <a:spcPts val="0"/>
              </a:spcBef>
              <a:spcAft>
                <a:spcPts val="0"/>
              </a:spcAft>
              <a:buNone/>
            </a:pPr>
            <a:r>
              <a:rPr b="1" lang="fr" sz="1050">
                <a:solidFill>
                  <a:srgbClr val="222222"/>
                </a:solidFill>
                <a:latin typeface="Roboto"/>
                <a:ea typeface="Roboto"/>
                <a:cs typeface="Roboto"/>
                <a:sym typeface="Roboto"/>
              </a:rPr>
              <a:t>min_samples_leaf = </a:t>
            </a:r>
            <a:r>
              <a:rPr b="1" lang="fr" sz="1050">
                <a:solidFill>
                  <a:schemeClr val="dk2"/>
                </a:solidFill>
                <a:latin typeface="Roboto"/>
                <a:ea typeface="Roboto"/>
                <a:cs typeface="Roboto"/>
                <a:sym typeface="Roboto"/>
              </a:rPr>
              <a:t>1</a:t>
            </a:r>
            <a:endParaRPr b="1" sz="1050">
              <a:solidFill>
                <a:schemeClr val="dk2"/>
              </a:solidFill>
              <a:latin typeface="Roboto"/>
              <a:ea typeface="Roboto"/>
              <a:cs typeface="Roboto"/>
              <a:sym typeface="Roboto"/>
            </a:endParaRPr>
          </a:p>
          <a:p>
            <a:pPr indent="0" lvl="0" marL="0" rtl="0" algn="ctr">
              <a:lnSpc>
                <a:spcPct val="135714"/>
              </a:lnSpc>
              <a:spcBef>
                <a:spcPts val="0"/>
              </a:spcBef>
              <a:spcAft>
                <a:spcPts val="0"/>
              </a:spcAft>
              <a:buNone/>
            </a:pPr>
            <a:r>
              <a:rPr b="1" lang="fr" sz="1050">
                <a:solidFill>
                  <a:srgbClr val="222222"/>
                </a:solidFill>
                <a:latin typeface="Roboto"/>
                <a:ea typeface="Roboto"/>
                <a:cs typeface="Roboto"/>
                <a:sym typeface="Roboto"/>
              </a:rPr>
              <a:t>bootstrap = </a:t>
            </a:r>
            <a:r>
              <a:rPr b="1" lang="fr" sz="1050">
                <a:solidFill>
                  <a:schemeClr val="dk2"/>
                </a:solidFill>
                <a:latin typeface="Roboto"/>
                <a:ea typeface="Roboto"/>
                <a:cs typeface="Roboto"/>
                <a:sym typeface="Roboto"/>
              </a:rPr>
              <a:t>False</a:t>
            </a:r>
            <a:endParaRPr b="1" sz="1050">
              <a:solidFill>
                <a:schemeClr val="dk2"/>
              </a:solidFill>
              <a:latin typeface="Roboto"/>
              <a:ea typeface="Roboto"/>
              <a:cs typeface="Roboto"/>
              <a:sym typeface="Roboto"/>
            </a:endParaRPr>
          </a:p>
          <a:p>
            <a:pPr indent="0" lvl="0" marL="0" rtl="0" algn="ctr">
              <a:lnSpc>
                <a:spcPct val="135714"/>
              </a:lnSpc>
              <a:spcBef>
                <a:spcPts val="0"/>
              </a:spcBef>
              <a:spcAft>
                <a:spcPts val="0"/>
              </a:spcAft>
              <a:buNone/>
            </a:pPr>
            <a:r>
              <a:rPr b="1" lang="fr" sz="1050">
                <a:solidFill>
                  <a:srgbClr val="222222"/>
                </a:solidFill>
                <a:latin typeface="Roboto"/>
                <a:ea typeface="Roboto"/>
                <a:cs typeface="Roboto"/>
                <a:sym typeface="Roboto"/>
              </a:rPr>
              <a:t>max_features = </a:t>
            </a:r>
            <a:r>
              <a:rPr b="1" lang="fr" sz="1050">
                <a:solidFill>
                  <a:schemeClr val="dk2"/>
                </a:solidFill>
                <a:latin typeface="Roboto"/>
                <a:ea typeface="Roboto"/>
                <a:cs typeface="Roboto"/>
                <a:sym typeface="Roboto"/>
              </a:rPr>
              <a:t>sqrt</a:t>
            </a:r>
            <a:endParaRPr b="1" sz="1050">
              <a:solidFill>
                <a:schemeClr val="dk2"/>
              </a:solidFill>
              <a:latin typeface="Roboto"/>
              <a:ea typeface="Roboto"/>
              <a:cs typeface="Roboto"/>
              <a:sym typeface="Roboto"/>
            </a:endParaRPr>
          </a:p>
          <a:p>
            <a:pPr indent="0" lvl="0" marL="0" rtl="0" algn="ctr">
              <a:lnSpc>
                <a:spcPct val="135714"/>
              </a:lnSpc>
              <a:spcBef>
                <a:spcPts val="0"/>
              </a:spcBef>
              <a:spcAft>
                <a:spcPts val="0"/>
              </a:spcAft>
              <a:buNone/>
            </a:pPr>
            <a:r>
              <a:rPr b="1" lang="fr" sz="1050">
                <a:solidFill>
                  <a:schemeClr val="dk1"/>
                </a:solidFill>
                <a:latin typeface="Roboto"/>
                <a:ea typeface="Roboto"/>
                <a:cs typeface="Roboto"/>
                <a:sym typeface="Roboto"/>
              </a:rPr>
              <a:t>test_size = </a:t>
            </a:r>
            <a:r>
              <a:rPr b="1" lang="fr" sz="1050">
                <a:solidFill>
                  <a:schemeClr val="dk2"/>
                </a:solidFill>
                <a:latin typeface="Roboto"/>
                <a:ea typeface="Roboto"/>
                <a:cs typeface="Roboto"/>
                <a:sym typeface="Roboto"/>
              </a:rPr>
              <a:t>0.25</a:t>
            </a:r>
            <a:endParaRPr b="1" sz="1050">
              <a:solidFill>
                <a:schemeClr val="dk2"/>
              </a:solidFill>
              <a:latin typeface="Roboto"/>
              <a:ea typeface="Roboto"/>
              <a:cs typeface="Roboto"/>
              <a:sym typeface="Roboto"/>
            </a:endParaRPr>
          </a:p>
        </p:txBody>
      </p:sp>
      <p:grpSp>
        <p:nvGrpSpPr>
          <p:cNvPr id="225" name="Google Shape;225;p28"/>
          <p:cNvGrpSpPr/>
          <p:nvPr/>
        </p:nvGrpSpPr>
        <p:grpSpPr>
          <a:xfrm>
            <a:off x="5474485" y="993575"/>
            <a:ext cx="2210502" cy="1654928"/>
            <a:chOff x="1751872" y="3265374"/>
            <a:chExt cx="2210502" cy="1654928"/>
          </a:xfrm>
        </p:grpSpPr>
        <p:pic>
          <p:nvPicPr>
            <p:cNvPr id="226" name="Google Shape;226;p28"/>
            <p:cNvPicPr preferRelativeResize="0"/>
            <p:nvPr/>
          </p:nvPicPr>
          <p:blipFill>
            <a:blip r:embed="rId3">
              <a:alphaModFix/>
            </a:blip>
            <a:stretch>
              <a:fillRect/>
            </a:stretch>
          </p:blipFill>
          <p:spPr>
            <a:xfrm>
              <a:off x="1751872" y="3745976"/>
              <a:ext cx="2210500" cy="1174326"/>
            </a:xfrm>
            <a:prstGeom prst="rect">
              <a:avLst/>
            </a:prstGeom>
            <a:noFill/>
            <a:ln>
              <a:noFill/>
            </a:ln>
          </p:spPr>
        </p:pic>
        <p:pic>
          <p:nvPicPr>
            <p:cNvPr id="227" name="Google Shape;227;p28"/>
            <p:cNvPicPr preferRelativeResize="0"/>
            <p:nvPr/>
          </p:nvPicPr>
          <p:blipFill>
            <a:blip r:embed="rId5">
              <a:alphaModFix/>
            </a:blip>
            <a:stretch>
              <a:fillRect/>
            </a:stretch>
          </p:blipFill>
          <p:spPr>
            <a:xfrm>
              <a:off x="1751875" y="3265374"/>
              <a:ext cx="2210500" cy="643234"/>
            </a:xfrm>
            <a:prstGeom prst="rect">
              <a:avLst/>
            </a:prstGeom>
            <a:noFill/>
            <a:ln>
              <a:noFill/>
            </a:ln>
          </p:spPr>
        </p:pic>
      </p:grpSp>
      <p:sp>
        <p:nvSpPr>
          <p:cNvPr id="228" name="Google Shape;228;p28"/>
          <p:cNvSpPr txBox="1"/>
          <p:nvPr/>
        </p:nvSpPr>
        <p:spPr>
          <a:xfrm>
            <a:off x="5079725" y="3015513"/>
            <a:ext cx="3000000" cy="1443000"/>
          </a:xfrm>
          <a:prstGeom prst="rect">
            <a:avLst/>
          </a:prstGeom>
          <a:noFill/>
          <a:ln>
            <a:noFill/>
          </a:ln>
        </p:spPr>
        <p:txBody>
          <a:bodyPr anchorCtr="0" anchor="t" bIns="91425" lIns="91425" spcFirstLastPara="1" rIns="91425" wrap="square" tIns="91425">
            <a:spAutoFit/>
          </a:bodyPr>
          <a:lstStyle/>
          <a:p>
            <a:pPr indent="0" lvl="0" marL="0" marR="0" rtl="0" algn="ctr">
              <a:lnSpc>
                <a:spcPct val="135714"/>
              </a:lnSpc>
              <a:spcBef>
                <a:spcPts val="0"/>
              </a:spcBef>
              <a:spcAft>
                <a:spcPts val="0"/>
              </a:spcAft>
              <a:buNone/>
            </a:pPr>
            <a:r>
              <a:rPr b="1" lang="fr" sz="1050">
                <a:solidFill>
                  <a:srgbClr val="222222"/>
                </a:solidFill>
                <a:latin typeface="Roboto"/>
                <a:ea typeface="Roboto"/>
                <a:cs typeface="Roboto"/>
                <a:sym typeface="Roboto"/>
              </a:rPr>
              <a:t>max_depth = </a:t>
            </a:r>
            <a:r>
              <a:rPr b="1" lang="fr" sz="1050">
                <a:solidFill>
                  <a:schemeClr val="dk2"/>
                </a:solidFill>
                <a:latin typeface="Roboto"/>
                <a:ea typeface="Roboto"/>
                <a:cs typeface="Roboto"/>
                <a:sym typeface="Roboto"/>
              </a:rPr>
              <a:t>15</a:t>
            </a:r>
            <a:endParaRPr b="1" sz="1050">
              <a:solidFill>
                <a:schemeClr val="dk2"/>
              </a:solidFill>
              <a:latin typeface="Roboto"/>
              <a:ea typeface="Roboto"/>
              <a:cs typeface="Roboto"/>
              <a:sym typeface="Roboto"/>
            </a:endParaRPr>
          </a:p>
          <a:p>
            <a:pPr indent="0" lvl="0" marL="0" marR="0" rtl="0" algn="ctr">
              <a:lnSpc>
                <a:spcPct val="135714"/>
              </a:lnSpc>
              <a:spcBef>
                <a:spcPts val="0"/>
              </a:spcBef>
              <a:spcAft>
                <a:spcPts val="0"/>
              </a:spcAft>
              <a:buNone/>
            </a:pPr>
            <a:r>
              <a:rPr b="1" lang="fr" sz="1050">
                <a:solidFill>
                  <a:srgbClr val="222222"/>
                </a:solidFill>
                <a:latin typeface="Roboto"/>
                <a:ea typeface="Roboto"/>
                <a:cs typeface="Roboto"/>
                <a:sym typeface="Roboto"/>
              </a:rPr>
              <a:t>n_estimators = </a:t>
            </a:r>
            <a:r>
              <a:rPr b="1" lang="fr" sz="1050">
                <a:solidFill>
                  <a:schemeClr val="dk2"/>
                </a:solidFill>
                <a:latin typeface="Roboto"/>
                <a:ea typeface="Roboto"/>
                <a:cs typeface="Roboto"/>
                <a:sym typeface="Roboto"/>
              </a:rPr>
              <a:t>500</a:t>
            </a:r>
            <a:endParaRPr b="1" sz="1050">
              <a:solidFill>
                <a:schemeClr val="dk2"/>
              </a:solidFill>
              <a:latin typeface="Roboto"/>
              <a:ea typeface="Roboto"/>
              <a:cs typeface="Roboto"/>
              <a:sym typeface="Roboto"/>
            </a:endParaRPr>
          </a:p>
          <a:p>
            <a:pPr indent="0" lvl="0" marL="0" marR="0" rtl="0" algn="ctr">
              <a:lnSpc>
                <a:spcPct val="135714"/>
              </a:lnSpc>
              <a:spcBef>
                <a:spcPts val="0"/>
              </a:spcBef>
              <a:spcAft>
                <a:spcPts val="0"/>
              </a:spcAft>
              <a:buNone/>
            </a:pPr>
            <a:r>
              <a:rPr b="1" lang="fr" sz="1050">
                <a:solidFill>
                  <a:srgbClr val="222222"/>
                </a:solidFill>
                <a:latin typeface="Roboto"/>
                <a:ea typeface="Roboto"/>
                <a:cs typeface="Roboto"/>
                <a:sym typeface="Roboto"/>
              </a:rPr>
              <a:t>learning_rate = </a:t>
            </a:r>
            <a:r>
              <a:rPr b="1" lang="fr" sz="1050">
                <a:solidFill>
                  <a:schemeClr val="dk2"/>
                </a:solidFill>
                <a:latin typeface="Roboto"/>
                <a:ea typeface="Roboto"/>
                <a:cs typeface="Roboto"/>
                <a:sym typeface="Roboto"/>
              </a:rPr>
              <a:t>0.1</a:t>
            </a:r>
            <a:endParaRPr b="1" sz="1050">
              <a:solidFill>
                <a:schemeClr val="dk2"/>
              </a:solidFill>
              <a:latin typeface="Roboto"/>
              <a:ea typeface="Roboto"/>
              <a:cs typeface="Roboto"/>
              <a:sym typeface="Roboto"/>
            </a:endParaRPr>
          </a:p>
          <a:p>
            <a:pPr indent="0" lvl="0" marL="0" marR="0" rtl="0" algn="ctr">
              <a:lnSpc>
                <a:spcPct val="135714"/>
              </a:lnSpc>
              <a:spcBef>
                <a:spcPts val="0"/>
              </a:spcBef>
              <a:spcAft>
                <a:spcPts val="0"/>
              </a:spcAft>
              <a:buNone/>
            </a:pPr>
            <a:r>
              <a:rPr b="1" lang="fr" sz="1050">
                <a:solidFill>
                  <a:srgbClr val="222222"/>
                </a:solidFill>
                <a:latin typeface="Roboto"/>
                <a:ea typeface="Roboto"/>
                <a:cs typeface="Roboto"/>
                <a:sym typeface="Roboto"/>
              </a:rPr>
              <a:t>min_child_weight = </a:t>
            </a:r>
            <a:r>
              <a:rPr b="1" lang="fr" sz="1050">
                <a:solidFill>
                  <a:schemeClr val="dk2"/>
                </a:solidFill>
                <a:latin typeface="Roboto"/>
                <a:ea typeface="Roboto"/>
                <a:cs typeface="Roboto"/>
                <a:sym typeface="Roboto"/>
              </a:rPr>
              <a:t>10</a:t>
            </a:r>
            <a:endParaRPr b="1" sz="1050">
              <a:solidFill>
                <a:schemeClr val="dk2"/>
              </a:solidFill>
              <a:latin typeface="Roboto"/>
              <a:ea typeface="Roboto"/>
              <a:cs typeface="Roboto"/>
              <a:sym typeface="Roboto"/>
            </a:endParaRPr>
          </a:p>
          <a:p>
            <a:pPr indent="0" lvl="0" marL="0" marR="0" rtl="0" algn="ctr">
              <a:lnSpc>
                <a:spcPct val="135714"/>
              </a:lnSpc>
              <a:spcBef>
                <a:spcPts val="0"/>
              </a:spcBef>
              <a:spcAft>
                <a:spcPts val="0"/>
              </a:spcAft>
              <a:buNone/>
            </a:pPr>
            <a:r>
              <a:rPr b="1" lang="fr" sz="1050">
                <a:solidFill>
                  <a:srgbClr val="222222"/>
                </a:solidFill>
                <a:latin typeface="Roboto"/>
                <a:ea typeface="Roboto"/>
                <a:cs typeface="Roboto"/>
                <a:sym typeface="Roboto"/>
              </a:rPr>
              <a:t>gamma = </a:t>
            </a:r>
            <a:r>
              <a:rPr b="1" lang="fr" sz="1050">
                <a:solidFill>
                  <a:schemeClr val="dk2"/>
                </a:solidFill>
                <a:latin typeface="Roboto"/>
                <a:ea typeface="Roboto"/>
                <a:cs typeface="Roboto"/>
                <a:sym typeface="Roboto"/>
              </a:rPr>
              <a:t>0.25</a:t>
            </a:r>
            <a:endParaRPr b="1" sz="1050">
              <a:solidFill>
                <a:schemeClr val="dk2"/>
              </a:solidFill>
              <a:latin typeface="Roboto"/>
              <a:ea typeface="Roboto"/>
              <a:cs typeface="Roboto"/>
              <a:sym typeface="Roboto"/>
            </a:endParaRPr>
          </a:p>
          <a:p>
            <a:pPr indent="0" lvl="0" marL="0" rtl="0" algn="ctr">
              <a:lnSpc>
                <a:spcPct val="135714"/>
              </a:lnSpc>
              <a:spcBef>
                <a:spcPts val="0"/>
              </a:spcBef>
              <a:spcAft>
                <a:spcPts val="0"/>
              </a:spcAft>
              <a:buNone/>
            </a:pPr>
            <a:r>
              <a:rPr b="1" lang="fr" sz="1050">
                <a:solidFill>
                  <a:schemeClr val="dk1"/>
                </a:solidFill>
                <a:latin typeface="Roboto"/>
                <a:ea typeface="Roboto"/>
                <a:cs typeface="Roboto"/>
                <a:sym typeface="Roboto"/>
              </a:rPr>
              <a:t>test_size = </a:t>
            </a:r>
            <a:r>
              <a:rPr b="1" lang="fr" sz="1050">
                <a:solidFill>
                  <a:schemeClr val="dk2"/>
                </a:solidFill>
                <a:latin typeface="Roboto"/>
                <a:ea typeface="Roboto"/>
                <a:cs typeface="Roboto"/>
                <a:sym typeface="Roboto"/>
              </a:rPr>
              <a:t>0.25</a:t>
            </a:r>
            <a:endParaRPr b="1" sz="1050">
              <a:solidFill>
                <a:schemeClr val="dk2"/>
              </a:solidFill>
              <a:latin typeface="Roboto"/>
              <a:ea typeface="Roboto"/>
              <a:cs typeface="Roboto"/>
              <a:sym typeface="Roboto"/>
            </a:endParaRPr>
          </a:p>
        </p:txBody>
      </p:sp>
      <p:sp>
        <p:nvSpPr>
          <p:cNvPr id="229" name="Google Shape;229;p28"/>
          <p:cNvSpPr txBox="1"/>
          <p:nvPr/>
        </p:nvSpPr>
        <p:spPr>
          <a:xfrm>
            <a:off x="937525" y="25908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200">
                <a:solidFill>
                  <a:srgbClr val="212529"/>
                </a:solidFill>
                <a:highlight>
                  <a:srgbClr val="FFFFFF"/>
                </a:highlight>
                <a:latin typeface="Roboto"/>
                <a:ea typeface="Roboto"/>
                <a:cs typeface="Roboto"/>
                <a:sym typeface="Roboto"/>
              </a:rPr>
              <a:t>Random Forest Regressor</a:t>
            </a:r>
            <a:endParaRPr sz="1200">
              <a:solidFill>
                <a:srgbClr val="212529"/>
              </a:solidFill>
              <a:highlight>
                <a:srgbClr val="FFFFFF"/>
              </a:highlight>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9"/>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b="1" lang="fr">
                <a:solidFill>
                  <a:srgbClr val="284598"/>
                </a:solidFill>
                <a:latin typeface="Roboto"/>
                <a:ea typeface="Roboto"/>
                <a:cs typeface="Roboto"/>
                <a:sym typeface="Roboto"/>
              </a:rPr>
              <a:t>Hyperparamètrage des mo</a:t>
            </a:r>
            <a:r>
              <a:rPr b="1" lang="fr">
                <a:solidFill>
                  <a:srgbClr val="284598"/>
                </a:solidFill>
                <a:latin typeface="Roboto"/>
                <a:ea typeface="Roboto"/>
                <a:cs typeface="Roboto"/>
                <a:sym typeface="Roboto"/>
              </a:rPr>
              <a:t>dèles (GridSearch) </a:t>
            </a:r>
            <a:r>
              <a:rPr b="1" lang="fr" sz="1244">
                <a:solidFill>
                  <a:srgbClr val="284598"/>
                </a:solidFill>
                <a:latin typeface="Roboto"/>
                <a:ea typeface="Roboto"/>
                <a:cs typeface="Roboto"/>
                <a:sym typeface="Roboto"/>
              </a:rPr>
              <a:t>- Random Forest Regressor</a:t>
            </a:r>
            <a:endParaRPr b="1" sz="1244">
              <a:solidFill>
                <a:srgbClr val="284598"/>
              </a:solidFill>
              <a:latin typeface="Roboto"/>
              <a:ea typeface="Roboto"/>
              <a:cs typeface="Roboto"/>
              <a:sym typeface="Roboto"/>
            </a:endParaRPr>
          </a:p>
          <a:p>
            <a:pPr indent="0" lvl="0" marL="0" marR="0" rtl="0" algn="l">
              <a:lnSpc>
                <a:spcPct val="100000"/>
              </a:lnSpc>
              <a:spcBef>
                <a:spcPts val="0"/>
              </a:spcBef>
              <a:spcAft>
                <a:spcPts val="0"/>
              </a:spcAft>
              <a:buNone/>
            </a:pPr>
            <a:r>
              <a:t/>
            </a:r>
            <a:endParaRPr b="1">
              <a:solidFill>
                <a:srgbClr val="284598"/>
              </a:solidFill>
              <a:latin typeface="Roboto"/>
              <a:ea typeface="Roboto"/>
              <a:cs typeface="Roboto"/>
              <a:sym typeface="Roboto"/>
            </a:endParaRPr>
          </a:p>
        </p:txBody>
      </p:sp>
      <p:pic>
        <p:nvPicPr>
          <p:cNvPr id="235" name="Google Shape;235;p29"/>
          <p:cNvPicPr preferRelativeResize="0"/>
          <p:nvPr/>
        </p:nvPicPr>
        <p:blipFill>
          <a:blip r:embed="rId3">
            <a:alphaModFix/>
          </a:blip>
          <a:stretch>
            <a:fillRect/>
          </a:stretch>
        </p:blipFill>
        <p:spPr>
          <a:xfrm>
            <a:off x="76200" y="1170125"/>
            <a:ext cx="8839199" cy="2497425"/>
          </a:xfrm>
          <a:prstGeom prst="rect">
            <a:avLst/>
          </a:prstGeom>
          <a:noFill/>
          <a:ln>
            <a:noFill/>
          </a:ln>
        </p:spPr>
      </p:pic>
      <p:pic>
        <p:nvPicPr>
          <p:cNvPr id="236" name="Google Shape;236;p29"/>
          <p:cNvPicPr preferRelativeResize="0"/>
          <p:nvPr/>
        </p:nvPicPr>
        <p:blipFill>
          <a:blip r:embed="rId4">
            <a:alphaModFix/>
          </a:blip>
          <a:stretch>
            <a:fillRect/>
          </a:stretch>
        </p:blipFill>
        <p:spPr>
          <a:xfrm>
            <a:off x="7684975" y="3944861"/>
            <a:ext cx="1459025" cy="1096139"/>
          </a:xfrm>
          <a:prstGeom prst="rect">
            <a:avLst/>
          </a:prstGeom>
          <a:noFill/>
          <a:ln cap="flat" cmpd="sng" w="9525">
            <a:solidFill>
              <a:schemeClr val="lt2"/>
            </a:solidFill>
            <a:prstDash val="solid"/>
            <a:round/>
            <a:headEnd len="sm" w="sm" type="none"/>
            <a:tailEnd len="sm" w="sm" type="none"/>
          </a:ln>
        </p:spPr>
      </p:pic>
      <p:sp>
        <p:nvSpPr>
          <p:cNvPr id="237" name="Google Shape;237;p29"/>
          <p:cNvSpPr txBox="1"/>
          <p:nvPr/>
        </p:nvSpPr>
        <p:spPr>
          <a:xfrm>
            <a:off x="1116900" y="3955025"/>
            <a:ext cx="2863500" cy="923400"/>
          </a:xfrm>
          <a:prstGeom prst="rect">
            <a:avLst/>
          </a:prstGeom>
          <a:solidFill>
            <a:srgbClr val="F3F3F3"/>
          </a:solidFill>
          <a:ln cap="flat" cmpd="sng" w="9525">
            <a:solidFill>
              <a:srgbClr val="22222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fr" sz="1200">
                <a:latin typeface="Roboto"/>
                <a:ea typeface="Roboto"/>
                <a:cs typeface="Roboto"/>
                <a:sym typeface="Roboto"/>
              </a:rPr>
              <a:t>Et maintenant ?</a:t>
            </a:r>
            <a:endParaRPr>
              <a:latin typeface="Nunito"/>
              <a:ea typeface="Nunito"/>
              <a:cs typeface="Nunito"/>
              <a:sym typeface="Nunito"/>
            </a:endParaRPr>
          </a:p>
          <a:p>
            <a:pPr indent="0" lvl="0" marL="0" marR="0" rtl="0" algn="l">
              <a:lnSpc>
                <a:spcPct val="100000"/>
              </a:lnSpc>
              <a:spcBef>
                <a:spcPts val="0"/>
              </a:spcBef>
              <a:spcAft>
                <a:spcPts val="0"/>
              </a:spcAft>
              <a:buNone/>
            </a:pPr>
            <a:r>
              <a:t/>
            </a:r>
            <a:endParaRPr sz="1200">
              <a:latin typeface="Roboto"/>
              <a:ea typeface="Roboto"/>
              <a:cs typeface="Roboto"/>
              <a:sym typeface="Roboto"/>
            </a:endParaRPr>
          </a:p>
          <a:p>
            <a:pPr indent="0" lvl="0" marL="0" marR="0" rtl="0" algn="l">
              <a:lnSpc>
                <a:spcPct val="100000"/>
              </a:lnSpc>
              <a:spcBef>
                <a:spcPts val="0"/>
              </a:spcBef>
              <a:spcAft>
                <a:spcPts val="0"/>
              </a:spcAft>
              <a:buNone/>
            </a:pPr>
            <a:r>
              <a:rPr lang="fr" sz="1200">
                <a:latin typeface="Roboto"/>
                <a:ea typeface="Roboto"/>
                <a:cs typeface="Roboto"/>
                <a:sym typeface="Roboto"/>
              </a:rPr>
              <a:t>-&gt; Choix du modèle</a:t>
            </a:r>
            <a:endParaRPr sz="1200">
              <a:latin typeface="Roboto"/>
              <a:ea typeface="Roboto"/>
              <a:cs typeface="Roboto"/>
              <a:sym typeface="Roboto"/>
            </a:endParaRPr>
          </a:p>
          <a:p>
            <a:pPr indent="0" lvl="0" marL="0" marR="0" rtl="0" algn="l">
              <a:lnSpc>
                <a:spcPct val="100000"/>
              </a:lnSpc>
              <a:spcBef>
                <a:spcPts val="0"/>
              </a:spcBef>
              <a:spcAft>
                <a:spcPts val="0"/>
              </a:spcAft>
              <a:buNone/>
            </a:pPr>
            <a:r>
              <a:rPr lang="fr" sz="1200">
                <a:latin typeface="Roboto"/>
                <a:ea typeface="Roboto"/>
                <a:cs typeface="Roboto"/>
                <a:sym typeface="Roboto"/>
              </a:rPr>
              <a:t>-&gt; Etude du </a:t>
            </a:r>
            <a:r>
              <a:rPr lang="fr" sz="1200">
                <a:latin typeface="Roboto"/>
                <a:ea typeface="Roboto"/>
                <a:cs typeface="Roboto"/>
                <a:sym typeface="Roboto"/>
              </a:rPr>
              <a:t>modèle</a:t>
            </a:r>
            <a:r>
              <a:rPr lang="fr" sz="1200">
                <a:latin typeface="Roboto"/>
                <a:ea typeface="Roboto"/>
                <a:cs typeface="Roboto"/>
                <a:sym typeface="Roboto"/>
              </a:rPr>
              <a:t> </a:t>
            </a:r>
            <a:r>
              <a:rPr lang="fr" sz="1200">
                <a:latin typeface="Roboto"/>
                <a:ea typeface="Roboto"/>
                <a:cs typeface="Roboto"/>
                <a:sym typeface="Roboto"/>
              </a:rPr>
              <a:t>sélectionné</a:t>
            </a:r>
            <a:endParaRPr>
              <a:latin typeface="Nunito"/>
              <a:ea typeface="Nunito"/>
              <a:cs typeface="Nunito"/>
              <a:sym typeface="Nuni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0"/>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fr">
                <a:solidFill>
                  <a:srgbClr val="284598"/>
                </a:solidFill>
                <a:latin typeface="Roboto"/>
                <a:ea typeface="Roboto"/>
                <a:cs typeface="Roboto"/>
                <a:sym typeface="Roboto"/>
              </a:rPr>
              <a:t>Evaluation des modèles (Comparaison)</a:t>
            </a:r>
            <a:endParaRPr/>
          </a:p>
        </p:txBody>
      </p:sp>
      <p:sp>
        <p:nvSpPr>
          <p:cNvPr id="243" name="Google Shape;243;p30"/>
          <p:cNvSpPr/>
          <p:nvPr/>
        </p:nvSpPr>
        <p:spPr>
          <a:xfrm>
            <a:off x="5493775" y="2936175"/>
            <a:ext cx="610200" cy="350400"/>
          </a:xfrm>
          <a:prstGeom prst="rightArrow">
            <a:avLst>
              <a:gd fmla="val 50000" name="adj1"/>
              <a:gd fmla="val 50000" name="adj2"/>
            </a:avLst>
          </a:prstGeom>
          <a:solidFill>
            <a:srgbClr val="393F50"/>
          </a:solidFill>
          <a:ln cap="flat" cmpd="sng" w="9525">
            <a:solidFill>
              <a:srgbClr val="393F5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0"/>
          <p:cNvSpPr txBox="1"/>
          <p:nvPr/>
        </p:nvSpPr>
        <p:spPr>
          <a:xfrm>
            <a:off x="6156575" y="2783775"/>
            <a:ext cx="2528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rgbClr val="284598"/>
                </a:solidFill>
                <a:latin typeface="Roboto"/>
                <a:ea typeface="Roboto"/>
                <a:cs typeface="Roboto"/>
                <a:sym typeface="Roboto"/>
              </a:rPr>
              <a:t>RandomForest</a:t>
            </a:r>
            <a:endParaRPr/>
          </a:p>
        </p:txBody>
      </p:sp>
      <p:pic>
        <p:nvPicPr>
          <p:cNvPr id="245" name="Google Shape;245;p30"/>
          <p:cNvPicPr preferRelativeResize="0"/>
          <p:nvPr/>
        </p:nvPicPr>
        <p:blipFill>
          <a:blip r:embed="rId3">
            <a:alphaModFix/>
          </a:blip>
          <a:stretch>
            <a:fillRect/>
          </a:stretch>
        </p:blipFill>
        <p:spPr>
          <a:xfrm>
            <a:off x="6247672" y="3441176"/>
            <a:ext cx="2210500" cy="1174326"/>
          </a:xfrm>
          <a:prstGeom prst="rect">
            <a:avLst/>
          </a:prstGeom>
          <a:noFill/>
          <a:ln>
            <a:noFill/>
          </a:ln>
        </p:spPr>
      </p:pic>
      <p:pic>
        <p:nvPicPr>
          <p:cNvPr id="246" name="Google Shape;246;p30"/>
          <p:cNvPicPr preferRelativeResize="0"/>
          <p:nvPr/>
        </p:nvPicPr>
        <p:blipFill>
          <a:blip r:embed="rId4">
            <a:alphaModFix/>
          </a:blip>
          <a:stretch>
            <a:fillRect/>
          </a:stretch>
        </p:blipFill>
        <p:spPr>
          <a:xfrm>
            <a:off x="112600" y="2737214"/>
            <a:ext cx="5328576" cy="2113561"/>
          </a:xfrm>
          <a:prstGeom prst="rect">
            <a:avLst/>
          </a:prstGeom>
          <a:noFill/>
          <a:ln>
            <a:noFill/>
          </a:ln>
        </p:spPr>
      </p:pic>
      <p:sp>
        <p:nvSpPr>
          <p:cNvPr id="247" name="Google Shape;247;p30"/>
          <p:cNvSpPr/>
          <p:nvPr/>
        </p:nvSpPr>
        <p:spPr>
          <a:xfrm>
            <a:off x="234650" y="4459975"/>
            <a:ext cx="1406400" cy="451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0"/>
          <p:cNvSpPr/>
          <p:nvPr/>
        </p:nvSpPr>
        <p:spPr>
          <a:xfrm>
            <a:off x="3015225" y="2887875"/>
            <a:ext cx="1204500" cy="2023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9" name="Google Shape;249;p30"/>
          <p:cNvPicPr preferRelativeResize="0"/>
          <p:nvPr/>
        </p:nvPicPr>
        <p:blipFill>
          <a:blip r:embed="rId5">
            <a:alphaModFix/>
          </a:blip>
          <a:stretch>
            <a:fillRect/>
          </a:stretch>
        </p:blipFill>
        <p:spPr>
          <a:xfrm>
            <a:off x="112600" y="879475"/>
            <a:ext cx="7316690" cy="1692263"/>
          </a:xfrm>
          <a:prstGeom prst="rect">
            <a:avLst/>
          </a:prstGeom>
          <a:noFill/>
          <a:ln>
            <a:noFill/>
          </a:ln>
        </p:spPr>
      </p:pic>
      <p:sp>
        <p:nvSpPr>
          <p:cNvPr id="250" name="Google Shape;250;p30"/>
          <p:cNvSpPr/>
          <p:nvPr/>
        </p:nvSpPr>
        <p:spPr>
          <a:xfrm>
            <a:off x="419400" y="1149950"/>
            <a:ext cx="6655200" cy="468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1"/>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fr">
                <a:solidFill>
                  <a:srgbClr val="284598"/>
                </a:solidFill>
                <a:latin typeface="Roboto"/>
                <a:ea typeface="Roboto"/>
                <a:cs typeface="Roboto"/>
                <a:sym typeface="Roboto"/>
              </a:rPr>
              <a:t>Etu</a:t>
            </a:r>
            <a:r>
              <a:rPr b="1" lang="fr">
                <a:solidFill>
                  <a:srgbClr val="284598"/>
                </a:solidFill>
                <a:latin typeface="Roboto"/>
                <a:ea typeface="Roboto"/>
                <a:cs typeface="Roboto"/>
                <a:sym typeface="Roboto"/>
              </a:rPr>
              <a:t>de du </a:t>
            </a:r>
            <a:r>
              <a:rPr b="1" lang="fr">
                <a:solidFill>
                  <a:srgbClr val="284598"/>
                </a:solidFill>
                <a:latin typeface="Roboto"/>
                <a:ea typeface="Roboto"/>
                <a:cs typeface="Roboto"/>
                <a:sym typeface="Roboto"/>
              </a:rPr>
              <a:t>modèle sélectionné (RandomForest) - (1/4) </a:t>
            </a:r>
            <a:endParaRPr b="1">
              <a:solidFill>
                <a:srgbClr val="284598"/>
              </a:solidFill>
              <a:latin typeface="Roboto"/>
              <a:ea typeface="Roboto"/>
              <a:cs typeface="Roboto"/>
              <a:sym typeface="Roboto"/>
            </a:endParaRPr>
          </a:p>
        </p:txBody>
      </p:sp>
      <p:pic>
        <p:nvPicPr>
          <p:cNvPr id="256" name="Google Shape;256;p31"/>
          <p:cNvPicPr preferRelativeResize="0"/>
          <p:nvPr/>
        </p:nvPicPr>
        <p:blipFill>
          <a:blip r:embed="rId3">
            <a:alphaModFix/>
          </a:blip>
          <a:stretch>
            <a:fillRect/>
          </a:stretch>
        </p:blipFill>
        <p:spPr>
          <a:xfrm>
            <a:off x="4517475" y="1322525"/>
            <a:ext cx="4474124" cy="3097471"/>
          </a:xfrm>
          <a:prstGeom prst="rect">
            <a:avLst/>
          </a:prstGeom>
          <a:noFill/>
          <a:ln>
            <a:noFill/>
          </a:ln>
        </p:spPr>
      </p:pic>
      <p:sp>
        <p:nvSpPr>
          <p:cNvPr id="257" name="Google Shape;257;p31"/>
          <p:cNvSpPr txBox="1"/>
          <p:nvPr/>
        </p:nvSpPr>
        <p:spPr>
          <a:xfrm>
            <a:off x="564425" y="4564050"/>
            <a:ext cx="5364300" cy="4311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None/>
            </a:pPr>
            <a:r>
              <a:rPr lang="fr" sz="1600">
                <a:solidFill>
                  <a:srgbClr val="284598"/>
                </a:solidFill>
                <a:latin typeface="Roboto"/>
                <a:ea typeface="Roboto"/>
                <a:cs typeface="Roboto"/>
                <a:sym typeface="Roboto"/>
              </a:rPr>
              <a:t>-&gt;  SANS ENERGYSTAR SCORE</a:t>
            </a:r>
            <a:endParaRPr sz="200"/>
          </a:p>
        </p:txBody>
      </p:sp>
      <p:grpSp>
        <p:nvGrpSpPr>
          <p:cNvPr id="258" name="Google Shape;258;p31"/>
          <p:cNvGrpSpPr/>
          <p:nvPr/>
        </p:nvGrpSpPr>
        <p:grpSpPr>
          <a:xfrm>
            <a:off x="228600" y="1322525"/>
            <a:ext cx="4388074" cy="3097474"/>
            <a:chOff x="228600" y="1322525"/>
            <a:chExt cx="4388074" cy="3097474"/>
          </a:xfrm>
        </p:grpSpPr>
        <p:pic>
          <p:nvPicPr>
            <p:cNvPr id="259" name="Google Shape;259;p31"/>
            <p:cNvPicPr preferRelativeResize="0"/>
            <p:nvPr/>
          </p:nvPicPr>
          <p:blipFill>
            <a:blip r:embed="rId4">
              <a:alphaModFix/>
            </a:blip>
            <a:stretch>
              <a:fillRect/>
            </a:stretch>
          </p:blipFill>
          <p:spPr>
            <a:xfrm>
              <a:off x="228600" y="1322525"/>
              <a:ext cx="4388074" cy="3097474"/>
            </a:xfrm>
            <a:prstGeom prst="rect">
              <a:avLst/>
            </a:prstGeom>
            <a:noFill/>
            <a:ln>
              <a:noFill/>
            </a:ln>
          </p:spPr>
        </p:pic>
        <p:cxnSp>
          <p:nvCxnSpPr>
            <p:cNvPr id="260" name="Google Shape;260;p31"/>
            <p:cNvCxnSpPr/>
            <p:nvPr/>
          </p:nvCxnSpPr>
          <p:spPr>
            <a:xfrm flipH="1" rot="10800000">
              <a:off x="631650" y="1615350"/>
              <a:ext cx="3816900" cy="2445300"/>
            </a:xfrm>
            <a:prstGeom prst="straightConnector1">
              <a:avLst/>
            </a:prstGeom>
            <a:noFill/>
            <a:ln cap="flat" cmpd="sng" w="9525">
              <a:solidFill>
                <a:srgbClr val="FF0000"/>
              </a:solidFill>
              <a:prstDash val="solid"/>
              <a:round/>
              <a:headEnd len="med" w="med" type="none"/>
              <a:tailEnd len="med" w="med" type="none"/>
            </a:ln>
          </p:spPr>
        </p:cxnSp>
      </p:grpSp>
      <p:cxnSp>
        <p:nvCxnSpPr>
          <p:cNvPr id="261" name="Google Shape;261;p31"/>
          <p:cNvCxnSpPr/>
          <p:nvPr/>
        </p:nvCxnSpPr>
        <p:spPr>
          <a:xfrm flipH="1" rot="10800000">
            <a:off x="5013600" y="4051513"/>
            <a:ext cx="3766500" cy="6300"/>
          </a:xfrm>
          <a:prstGeom prst="straightConnector1">
            <a:avLst/>
          </a:prstGeom>
          <a:noFill/>
          <a:ln cap="flat" cmpd="sng" w="9525">
            <a:solidFill>
              <a:srgbClr val="FF0000"/>
            </a:solidFill>
            <a:prstDash val="solid"/>
            <a:round/>
            <a:headEnd len="med" w="med" type="none"/>
            <a:tailEnd len="med" w="med" type="none"/>
          </a:ln>
        </p:spPr>
      </p:cxnSp>
      <p:cxnSp>
        <p:nvCxnSpPr>
          <p:cNvPr id="262" name="Google Shape;262;p31"/>
          <p:cNvCxnSpPr/>
          <p:nvPr/>
        </p:nvCxnSpPr>
        <p:spPr>
          <a:xfrm rot="10800000">
            <a:off x="4990200" y="1570213"/>
            <a:ext cx="4800" cy="2462700"/>
          </a:xfrm>
          <a:prstGeom prst="straightConnector1">
            <a:avLst/>
          </a:prstGeom>
          <a:noFill/>
          <a:ln cap="flat" cmpd="sng" w="9525">
            <a:solidFill>
              <a:srgbClr val="FF0000"/>
            </a:solidFill>
            <a:prstDash val="solid"/>
            <a:round/>
            <a:headEnd len="med" w="med" type="none"/>
            <a:tailEnd len="med" w="med" type="none"/>
          </a:ln>
        </p:spPr>
      </p:cxnSp>
      <p:cxnSp>
        <p:nvCxnSpPr>
          <p:cNvPr id="263" name="Google Shape;263;p31"/>
          <p:cNvCxnSpPr/>
          <p:nvPr/>
        </p:nvCxnSpPr>
        <p:spPr>
          <a:xfrm flipH="1" rot="10800000">
            <a:off x="631650" y="1570350"/>
            <a:ext cx="15300" cy="24903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idx="1" type="body"/>
          </p:nvPr>
        </p:nvSpPr>
        <p:spPr>
          <a:xfrm>
            <a:off x="55450" y="3211025"/>
            <a:ext cx="7537200" cy="1607700"/>
          </a:xfrm>
          <a:prstGeom prst="rect">
            <a:avLst/>
          </a:prstGeom>
          <a:noFill/>
        </p:spPr>
        <p:txBody>
          <a:bodyPr anchorCtr="0" anchor="t" bIns="91425" lIns="91425" spcFirstLastPara="1" rIns="91425" wrap="square" tIns="91425">
            <a:noAutofit/>
          </a:bodyPr>
          <a:lstStyle/>
          <a:p>
            <a:pPr indent="0" lvl="0" marL="0" rtl="0" algn="l">
              <a:lnSpc>
                <a:spcPct val="100000"/>
              </a:lnSpc>
              <a:spcBef>
                <a:spcPts val="600"/>
              </a:spcBef>
              <a:spcAft>
                <a:spcPts val="0"/>
              </a:spcAft>
              <a:buNone/>
            </a:pPr>
            <a:r>
              <a:rPr lang="fr" sz="1200" u="sng">
                <a:solidFill>
                  <a:srgbClr val="284598"/>
                </a:solidFill>
                <a:latin typeface="Roboto"/>
                <a:ea typeface="Roboto"/>
                <a:cs typeface="Roboto"/>
                <a:sym typeface="Roboto"/>
              </a:rPr>
              <a:t>Les points à aborder :</a:t>
            </a:r>
            <a:endParaRPr sz="1200" u="sng">
              <a:solidFill>
                <a:srgbClr val="284598"/>
              </a:solidFill>
              <a:latin typeface="Roboto"/>
              <a:ea typeface="Roboto"/>
              <a:cs typeface="Roboto"/>
              <a:sym typeface="Roboto"/>
            </a:endParaRPr>
          </a:p>
          <a:p>
            <a:pPr indent="-304800" lvl="0" marL="457200" marR="0" rtl="0" algn="l">
              <a:lnSpc>
                <a:spcPct val="115000"/>
              </a:lnSpc>
              <a:spcBef>
                <a:spcPts val="500"/>
              </a:spcBef>
              <a:spcAft>
                <a:spcPts val="0"/>
              </a:spcAft>
              <a:buClr>
                <a:srgbClr val="393F50"/>
              </a:buClr>
              <a:buSzPts val="1200"/>
              <a:buFont typeface="Roboto"/>
              <a:buChar char="●"/>
            </a:pPr>
            <a:r>
              <a:rPr lang="fr" sz="1200">
                <a:solidFill>
                  <a:srgbClr val="393F50"/>
                </a:solidFill>
                <a:highlight>
                  <a:srgbClr val="FFFFFF"/>
                </a:highlight>
                <a:latin typeface="Roboto"/>
                <a:ea typeface="Roboto"/>
                <a:cs typeface="Roboto"/>
                <a:sym typeface="Roboto"/>
              </a:rPr>
              <a:t>Présentation de la donnée de la ville de Seattle, quelles sont les données utiles ?</a:t>
            </a:r>
            <a:endParaRPr sz="1200">
              <a:solidFill>
                <a:srgbClr val="393F50"/>
              </a:solidFill>
              <a:highlight>
                <a:srgbClr val="FFFFFF"/>
              </a:highlight>
              <a:latin typeface="Roboto"/>
              <a:ea typeface="Roboto"/>
              <a:cs typeface="Roboto"/>
              <a:sym typeface="Roboto"/>
            </a:endParaRPr>
          </a:p>
          <a:p>
            <a:pPr indent="-304800" lvl="0" marL="457200" marR="0" rtl="0" algn="l">
              <a:lnSpc>
                <a:spcPct val="115000"/>
              </a:lnSpc>
              <a:spcBef>
                <a:spcPts val="0"/>
              </a:spcBef>
              <a:spcAft>
                <a:spcPts val="0"/>
              </a:spcAft>
              <a:buClr>
                <a:srgbClr val="393F50"/>
              </a:buClr>
              <a:buSzPts val="1200"/>
              <a:buFont typeface="Roboto"/>
              <a:buChar char="●"/>
            </a:pPr>
            <a:r>
              <a:rPr lang="fr" sz="1200">
                <a:solidFill>
                  <a:srgbClr val="393F50"/>
                </a:solidFill>
                <a:highlight>
                  <a:srgbClr val="FFFFFF"/>
                </a:highlight>
                <a:latin typeface="Roboto"/>
                <a:ea typeface="Roboto"/>
                <a:cs typeface="Roboto"/>
                <a:sym typeface="Roboto"/>
              </a:rPr>
              <a:t>Comment traiter la donnée (cleaning/feature engineering) -&gt; création du dataset prédiction</a:t>
            </a:r>
            <a:endParaRPr sz="1200">
              <a:solidFill>
                <a:srgbClr val="393F50"/>
              </a:solidFill>
              <a:highlight>
                <a:srgbClr val="FFFFFF"/>
              </a:highlight>
              <a:latin typeface="Roboto"/>
              <a:ea typeface="Roboto"/>
              <a:cs typeface="Roboto"/>
              <a:sym typeface="Roboto"/>
            </a:endParaRPr>
          </a:p>
          <a:p>
            <a:pPr indent="-304800" lvl="0" marL="457200" marR="0" rtl="0" algn="l">
              <a:lnSpc>
                <a:spcPct val="115000"/>
              </a:lnSpc>
              <a:spcBef>
                <a:spcPts val="0"/>
              </a:spcBef>
              <a:spcAft>
                <a:spcPts val="0"/>
              </a:spcAft>
              <a:buClr>
                <a:srgbClr val="393F50"/>
              </a:buClr>
              <a:buSzPts val="1200"/>
              <a:buFont typeface="Roboto"/>
              <a:buChar char="●"/>
            </a:pPr>
            <a:r>
              <a:rPr lang="fr" sz="1200">
                <a:solidFill>
                  <a:srgbClr val="393F50"/>
                </a:solidFill>
                <a:highlight>
                  <a:srgbClr val="FFFFFF"/>
                </a:highlight>
                <a:latin typeface="Roboto"/>
                <a:ea typeface="Roboto"/>
                <a:cs typeface="Roboto"/>
                <a:sym typeface="Roboto"/>
              </a:rPr>
              <a:t>Présentation des indicateurs clefs (TotalGHGEmissions, SiteEnergyUse(kBtu))</a:t>
            </a:r>
            <a:endParaRPr sz="1200">
              <a:solidFill>
                <a:srgbClr val="393F50"/>
              </a:solidFill>
              <a:highlight>
                <a:srgbClr val="FFFFFF"/>
              </a:highlight>
              <a:latin typeface="Roboto"/>
              <a:ea typeface="Roboto"/>
              <a:cs typeface="Roboto"/>
              <a:sym typeface="Roboto"/>
            </a:endParaRPr>
          </a:p>
          <a:p>
            <a:pPr indent="-304800" lvl="0" marL="457200" marR="0" rtl="0" algn="l">
              <a:lnSpc>
                <a:spcPct val="115000"/>
              </a:lnSpc>
              <a:spcBef>
                <a:spcPts val="0"/>
              </a:spcBef>
              <a:spcAft>
                <a:spcPts val="0"/>
              </a:spcAft>
              <a:buClr>
                <a:srgbClr val="393F50"/>
              </a:buClr>
              <a:buSzPts val="1200"/>
              <a:buFont typeface="Roboto"/>
              <a:buChar char="●"/>
            </a:pPr>
            <a:r>
              <a:rPr lang="fr" sz="1200">
                <a:solidFill>
                  <a:srgbClr val="393F50"/>
                </a:solidFill>
                <a:highlight>
                  <a:srgbClr val="FFFFFF"/>
                </a:highlight>
                <a:latin typeface="Roboto"/>
                <a:ea typeface="Roboto"/>
                <a:cs typeface="Roboto"/>
                <a:sym typeface="Roboto"/>
              </a:rPr>
              <a:t>Etude des modèles de prédiction “potentiels”</a:t>
            </a:r>
            <a:endParaRPr sz="1200">
              <a:solidFill>
                <a:srgbClr val="393F50"/>
              </a:solidFill>
              <a:highlight>
                <a:srgbClr val="FFFFFF"/>
              </a:highlight>
              <a:latin typeface="Roboto"/>
              <a:ea typeface="Roboto"/>
              <a:cs typeface="Roboto"/>
              <a:sym typeface="Roboto"/>
            </a:endParaRPr>
          </a:p>
          <a:p>
            <a:pPr indent="-304800" lvl="0" marL="457200" marR="0" rtl="0" algn="l">
              <a:lnSpc>
                <a:spcPct val="115000"/>
              </a:lnSpc>
              <a:spcBef>
                <a:spcPts val="0"/>
              </a:spcBef>
              <a:spcAft>
                <a:spcPts val="0"/>
              </a:spcAft>
              <a:buClr>
                <a:srgbClr val="393F50"/>
              </a:buClr>
              <a:buSzPts val="1200"/>
              <a:buFont typeface="Roboto"/>
              <a:buChar char="●"/>
            </a:pPr>
            <a:r>
              <a:rPr lang="fr" sz="1200">
                <a:solidFill>
                  <a:srgbClr val="393F50"/>
                </a:solidFill>
                <a:highlight>
                  <a:srgbClr val="FFFFFF"/>
                </a:highlight>
                <a:latin typeface="Roboto"/>
                <a:ea typeface="Roboto"/>
                <a:cs typeface="Roboto"/>
                <a:sym typeface="Roboto"/>
              </a:rPr>
              <a:t>Evaluation de l'utilité du EnergyStar Score</a:t>
            </a:r>
            <a:endParaRPr sz="1200">
              <a:solidFill>
                <a:srgbClr val="393F50"/>
              </a:solidFill>
              <a:highlight>
                <a:srgbClr val="FFFFFF"/>
              </a:highlight>
              <a:latin typeface="Roboto"/>
              <a:ea typeface="Roboto"/>
              <a:cs typeface="Roboto"/>
              <a:sym typeface="Roboto"/>
            </a:endParaRPr>
          </a:p>
        </p:txBody>
      </p:sp>
      <p:pic>
        <p:nvPicPr>
          <p:cNvPr id="67" name="Google Shape;67;p14"/>
          <p:cNvPicPr preferRelativeResize="0"/>
          <p:nvPr/>
        </p:nvPicPr>
        <p:blipFill>
          <a:blip r:embed="rId3">
            <a:alphaModFix/>
          </a:blip>
          <a:stretch>
            <a:fillRect/>
          </a:stretch>
        </p:blipFill>
        <p:spPr>
          <a:xfrm>
            <a:off x="4663900" y="11950"/>
            <a:ext cx="4491299" cy="1725525"/>
          </a:xfrm>
          <a:prstGeom prst="rect">
            <a:avLst/>
          </a:prstGeom>
          <a:noFill/>
          <a:ln>
            <a:noFill/>
          </a:ln>
        </p:spPr>
      </p:pic>
      <p:sp>
        <p:nvSpPr>
          <p:cNvPr id="68" name="Google Shape;68;p14"/>
          <p:cNvSpPr txBox="1"/>
          <p:nvPr/>
        </p:nvSpPr>
        <p:spPr>
          <a:xfrm>
            <a:off x="55450" y="1410300"/>
            <a:ext cx="89916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fr" sz="1200" u="sng">
                <a:solidFill>
                  <a:srgbClr val="284598"/>
                </a:solidFill>
                <a:highlight>
                  <a:srgbClr val="FFFFFF"/>
                </a:highlight>
                <a:latin typeface="Roboto"/>
                <a:ea typeface="Roboto"/>
                <a:cs typeface="Roboto"/>
                <a:sym typeface="Roboto"/>
              </a:rPr>
              <a:t>Mon rôle :</a:t>
            </a:r>
            <a:endParaRPr sz="1200">
              <a:solidFill>
                <a:srgbClr val="284598"/>
              </a:solidFill>
              <a:highlight>
                <a:srgbClr val="FFFFFF"/>
              </a:highlight>
              <a:latin typeface="Roboto"/>
              <a:ea typeface="Roboto"/>
              <a:cs typeface="Roboto"/>
              <a:sym typeface="Roboto"/>
            </a:endParaRPr>
          </a:p>
          <a:p>
            <a:pPr indent="-304800" lvl="0" marL="457200" marR="0" rtl="0" algn="l">
              <a:lnSpc>
                <a:spcPct val="115000"/>
              </a:lnSpc>
              <a:spcBef>
                <a:spcPts val="0"/>
              </a:spcBef>
              <a:spcAft>
                <a:spcPts val="0"/>
              </a:spcAft>
              <a:buClr>
                <a:srgbClr val="393F50"/>
              </a:buClr>
              <a:buSzPts val="1200"/>
              <a:buFont typeface="Roboto"/>
              <a:buChar char="●"/>
            </a:pPr>
            <a:r>
              <a:rPr lang="fr" sz="1200">
                <a:solidFill>
                  <a:srgbClr val="393F50"/>
                </a:solidFill>
                <a:highlight>
                  <a:srgbClr val="FFFFFF"/>
                </a:highlight>
                <a:latin typeface="Roboto"/>
                <a:ea typeface="Roboto"/>
                <a:cs typeface="Roboto"/>
                <a:sym typeface="Roboto"/>
              </a:rPr>
              <a:t>Je  travaille pour la ville de Seattle. Pour atteindre son objectif de ville neutre en émissions de carbone en 2050, mon équipe s’intéresse de près aux émissions des bâtiments non destinés à l’habitation.</a:t>
            </a:r>
            <a:endParaRPr sz="1200">
              <a:solidFill>
                <a:srgbClr val="393F50"/>
              </a:solidFill>
              <a:highlight>
                <a:srgbClr val="FFFFFF"/>
              </a:highlight>
              <a:latin typeface="Roboto"/>
              <a:ea typeface="Roboto"/>
              <a:cs typeface="Roboto"/>
              <a:sym typeface="Roboto"/>
            </a:endParaRPr>
          </a:p>
          <a:p>
            <a:pPr indent="-304800" lvl="0" marL="457200" marR="0" rtl="0" algn="l">
              <a:lnSpc>
                <a:spcPct val="115000"/>
              </a:lnSpc>
              <a:spcBef>
                <a:spcPts val="0"/>
              </a:spcBef>
              <a:spcAft>
                <a:spcPts val="0"/>
              </a:spcAft>
              <a:buClr>
                <a:srgbClr val="393F50"/>
              </a:buClr>
              <a:buSzPts val="1200"/>
              <a:buFont typeface="Roboto"/>
              <a:buChar char="●"/>
            </a:pPr>
            <a:r>
              <a:rPr lang="fr" sz="1200">
                <a:solidFill>
                  <a:srgbClr val="393F50"/>
                </a:solidFill>
                <a:highlight>
                  <a:srgbClr val="FFFFFF"/>
                </a:highlight>
                <a:latin typeface="Roboto"/>
                <a:ea typeface="Roboto"/>
                <a:cs typeface="Roboto"/>
                <a:sym typeface="Roboto"/>
              </a:rPr>
              <a:t>Des relevés minutieux ont été effectués par des agents en 2015 et en 2016. </a:t>
            </a:r>
            <a:r>
              <a:rPr b="1" lang="fr" sz="1200">
                <a:solidFill>
                  <a:srgbClr val="222222"/>
                </a:solidFill>
                <a:highlight>
                  <a:srgbClr val="FFFFFF"/>
                </a:highlight>
                <a:latin typeface="Roboto"/>
                <a:ea typeface="Roboto"/>
                <a:cs typeface="Roboto"/>
                <a:sym typeface="Roboto"/>
              </a:rPr>
              <a:t>Cependant, ces relevés sont coûteux à obtenir.</a:t>
            </a:r>
            <a:endParaRPr b="1" sz="1200">
              <a:solidFill>
                <a:srgbClr val="222222"/>
              </a:solidFill>
              <a:highlight>
                <a:srgbClr val="FFFFFF"/>
              </a:highlight>
              <a:latin typeface="Roboto"/>
              <a:ea typeface="Roboto"/>
              <a:cs typeface="Roboto"/>
              <a:sym typeface="Roboto"/>
            </a:endParaRPr>
          </a:p>
          <a:p>
            <a:pPr indent="-304800" lvl="0" marL="457200" marR="0" rtl="0" algn="l">
              <a:lnSpc>
                <a:spcPct val="115000"/>
              </a:lnSpc>
              <a:spcBef>
                <a:spcPts val="0"/>
              </a:spcBef>
              <a:spcAft>
                <a:spcPts val="0"/>
              </a:spcAft>
              <a:buClr>
                <a:srgbClr val="393F50"/>
              </a:buClr>
              <a:buSzPts val="1200"/>
              <a:buFont typeface="Roboto"/>
              <a:buChar char="●"/>
            </a:pPr>
            <a:r>
              <a:rPr lang="fr" sz="1200">
                <a:solidFill>
                  <a:srgbClr val="393F50"/>
                </a:solidFill>
                <a:highlight>
                  <a:srgbClr val="FFFFFF"/>
                </a:highlight>
                <a:latin typeface="Roboto"/>
                <a:ea typeface="Roboto"/>
                <a:cs typeface="Roboto"/>
                <a:sym typeface="Roboto"/>
              </a:rPr>
              <a:t>A partir de ceux déjà réalisés, je veux tenter de prédire les émissions de CO2 et la consommation totale d’énergie de bâtiments pour lesquels elles n’ont pas encore été mesurées.</a:t>
            </a:r>
            <a:endParaRPr sz="1200">
              <a:solidFill>
                <a:srgbClr val="393F50"/>
              </a:solidFill>
              <a:highlight>
                <a:srgbClr val="FFFFFF"/>
              </a:highlight>
              <a:latin typeface="Roboto"/>
              <a:ea typeface="Roboto"/>
              <a:cs typeface="Roboto"/>
              <a:sym typeface="Roboto"/>
            </a:endParaRPr>
          </a:p>
        </p:txBody>
      </p:sp>
      <p:sp>
        <p:nvSpPr>
          <p:cNvPr id="69" name="Google Shape;69;p14"/>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b="1" lang="fr">
                <a:solidFill>
                  <a:srgbClr val="284598"/>
                </a:solidFill>
                <a:latin typeface="Roboto"/>
                <a:ea typeface="Roboto"/>
                <a:cs typeface="Roboto"/>
                <a:sym typeface="Roboto"/>
              </a:rPr>
              <a:t>Problématique</a:t>
            </a:r>
            <a:endParaRPr b="1">
              <a:solidFill>
                <a:srgbClr val="284598"/>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2"/>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fr">
                <a:solidFill>
                  <a:srgbClr val="284598"/>
                </a:solidFill>
                <a:latin typeface="Roboto"/>
                <a:ea typeface="Roboto"/>
                <a:cs typeface="Roboto"/>
                <a:sym typeface="Roboto"/>
              </a:rPr>
              <a:t>Etude du </a:t>
            </a:r>
            <a:r>
              <a:rPr b="1" lang="fr">
                <a:solidFill>
                  <a:srgbClr val="284598"/>
                </a:solidFill>
                <a:latin typeface="Roboto"/>
                <a:ea typeface="Roboto"/>
                <a:cs typeface="Roboto"/>
                <a:sym typeface="Roboto"/>
              </a:rPr>
              <a:t>modèle</a:t>
            </a:r>
            <a:r>
              <a:rPr b="1" lang="fr">
                <a:solidFill>
                  <a:srgbClr val="284598"/>
                </a:solidFill>
                <a:latin typeface="Roboto"/>
                <a:ea typeface="Roboto"/>
                <a:cs typeface="Roboto"/>
                <a:sym typeface="Roboto"/>
              </a:rPr>
              <a:t> </a:t>
            </a:r>
            <a:r>
              <a:rPr b="1" lang="fr">
                <a:solidFill>
                  <a:srgbClr val="284598"/>
                </a:solidFill>
                <a:latin typeface="Roboto"/>
                <a:ea typeface="Roboto"/>
                <a:cs typeface="Roboto"/>
                <a:sym typeface="Roboto"/>
              </a:rPr>
              <a:t>sélectionné</a:t>
            </a:r>
            <a:r>
              <a:rPr b="1" lang="fr">
                <a:solidFill>
                  <a:srgbClr val="284598"/>
                </a:solidFill>
                <a:latin typeface="Roboto"/>
                <a:ea typeface="Roboto"/>
                <a:cs typeface="Roboto"/>
                <a:sym typeface="Roboto"/>
              </a:rPr>
              <a:t> </a:t>
            </a:r>
            <a:r>
              <a:rPr b="1" lang="fr">
                <a:solidFill>
                  <a:srgbClr val="284598"/>
                </a:solidFill>
                <a:latin typeface="Roboto"/>
                <a:ea typeface="Roboto"/>
                <a:cs typeface="Roboto"/>
                <a:sym typeface="Roboto"/>
              </a:rPr>
              <a:t>(RandomForest) </a:t>
            </a:r>
            <a:r>
              <a:rPr b="1" lang="fr">
                <a:solidFill>
                  <a:srgbClr val="284598"/>
                </a:solidFill>
                <a:latin typeface="Roboto"/>
                <a:ea typeface="Roboto"/>
                <a:cs typeface="Roboto"/>
                <a:sym typeface="Roboto"/>
              </a:rPr>
              <a:t>- (2</a:t>
            </a:r>
            <a:r>
              <a:rPr b="1" lang="fr">
                <a:solidFill>
                  <a:srgbClr val="284598"/>
                </a:solidFill>
                <a:latin typeface="Roboto"/>
                <a:ea typeface="Roboto"/>
                <a:cs typeface="Roboto"/>
                <a:sym typeface="Roboto"/>
              </a:rPr>
              <a:t>/4)</a:t>
            </a:r>
            <a:r>
              <a:rPr b="1" lang="fr">
                <a:solidFill>
                  <a:srgbClr val="284598"/>
                </a:solidFill>
                <a:latin typeface="Roboto"/>
                <a:ea typeface="Roboto"/>
                <a:cs typeface="Roboto"/>
                <a:sym typeface="Roboto"/>
              </a:rPr>
              <a:t> </a:t>
            </a:r>
            <a:endParaRPr b="1">
              <a:solidFill>
                <a:srgbClr val="284598"/>
              </a:solidFill>
              <a:latin typeface="Roboto"/>
              <a:ea typeface="Roboto"/>
              <a:cs typeface="Roboto"/>
              <a:sym typeface="Roboto"/>
            </a:endParaRPr>
          </a:p>
        </p:txBody>
      </p:sp>
      <p:pic>
        <p:nvPicPr>
          <p:cNvPr id="269" name="Google Shape;269;p32"/>
          <p:cNvPicPr preferRelativeResize="0"/>
          <p:nvPr/>
        </p:nvPicPr>
        <p:blipFill>
          <a:blip r:embed="rId3">
            <a:alphaModFix/>
          </a:blip>
          <a:stretch>
            <a:fillRect/>
          </a:stretch>
        </p:blipFill>
        <p:spPr>
          <a:xfrm>
            <a:off x="152400" y="1093925"/>
            <a:ext cx="5929824" cy="3869100"/>
          </a:xfrm>
          <a:prstGeom prst="rect">
            <a:avLst/>
          </a:prstGeom>
          <a:noFill/>
          <a:ln>
            <a:noFill/>
          </a:ln>
        </p:spPr>
      </p:pic>
      <p:sp>
        <p:nvSpPr>
          <p:cNvPr id="270" name="Google Shape;270;p32"/>
          <p:cNvSpPr txBox="1"/>
          <p:nvPr/>
        </p:nvSpPr>
        <p:spPr>
          <a:xfrm>
            <a:off x="6082225" y="1294350"/>
            <a:ext cx="2938800" cy="12774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spAutoFit/>
          </a:bodyPr>
          <a:lstStyle/>
          <a:p>
            <a:pPr indent="0" lvl="0" marL="0" rtl="0" algn="l">
              <a:spcBef>
                <a:spcPts val="0"/>
              </a:spcBef>
              <a:spcAft>
                <a:spcPts val="0"/>
              </a:spcAft>
              <a:buNone/>
            </a:pPr>
            <a:r>
              <a:rPr lang="fr" sz="1100">
                <a:solidFill>
                  <a:srgbClr val="284598"/>
                </a:solidFill>
                <a:latin typeface="Roboto"/>
                <a:ea typeface="Roboto"/>
                <a:cs typeface="Roboto"/>
                <a:sym typeface="Roboto"/>
              </a:rPr>
              <a:t>Most Important Features :</a:t>
            </a:r>
            <a:endParaRPr sz="100">
              <a:solidFill>
                <a:schemeClr val="dk1"/>
              </a:solidFill>
              <a:latin typeface="Roboto"/>
              <a:ea typeface="Roboto"/>
              <a:cs typeface="Roboto"/>
              <a:sym typeface="Roboto"/>
            </a:endParaRPr>
          </a:p>
          <a:p>
            <a:pPr indent="-292100" lvl="0" marL="457200" rtl="0" algn="l">
              <a:spcBef>
                <a:spcPts val="0"/>
              </a:spcBef>
              <a:spcAft>
                <a:spcPts val="0"/>
              </a:spcAft>
              <a:buClr>
                <a:schemeClr val="dk1"/>
              </a:buClr>
              <a:buSzPts val="1000"/>
              <a:buFont typeface="Roboto"/>
              <a:buChar char="●"/>
            </a:pPr>
            <a:r>
              <a:rPr lang="fr" sz="1000">
                <a:solidFill>
                  <a:schemeClr val="dk1"/>
                </a:solidFill>
                <a:latin typeface="Roboto"/>
                <a:ea typeface="Roboto"/>
                <a:cs typeface="Roboto"/>
                <a:sym typeface="Roboto"/>
              </a:rPr>
              <a:t>PropertyGFATotal</a:t>
            </a:r>
            <a:endParaRPr sz="1000">
              <a:solidFill>
                <a:schemeClr val="dk1"/>
              </a:solidFill>
              <a:latin typeface="Roboto"/>
              <a:ea typeface="Roboto"/>
              <a:cs typeface="Roboto"/>
              <a:sym typeface="Roboto"/>
            </a:endParaRPr>
          </a:p>
          <a:p>
            <a:pPr indent="-292100" lvl="0" marL="457200" rtl="0" algn="l">
              <a:spcBef>
                <a:spcPts val="0"/>
              </a:spcBef>
              <a:spcAft>
                <a:spcPts val="0"/>
              </a:spcAft>
              <a:buClr>
                <a:schemeClr val="dk1"/>
              </a:buClr>
              <a:buSzPts val="1000"/>
              <a:buFont typeface="Roboto"/>
              <a:buChar char="●"/>
            </a:pPr>
            <a:r>
              <a:rPr lang="fr" sz="1000">
                <a:solidFill>
                  <a:schemeClr val="dk1"/>
                </a:solidFill>
                <a:latin typeface="Roboto"/>
                <a:ea typeface="Roboto"/>
                <a:cs typeface="Roboto"/>
                <a:sym typeface="Roboto"/>
              </a:rPr>
              <a:t>GFAPerBuilding</a:t>
            </a:r>
            <a:endParaRPr sz="1000">
              <a:solidFill>
                <a:schemeClr val="dk1"/>
              </a:solidFill>
              <a:latin typeface="Roboto"/>
              <a:ea typeface="Roboto"/>
              <a:cs typeface="Roboto"/>
              <a:sym typeface="Roboto"/>
            </a:endParaRPr>
          </a:p>
          <a:p>
            <a:pPr indent="-292100" lvl="0" marL="457200" rtl="0" algn="l">
              <a:spcBef>
                <a:spcPts val="0"/>
              </a:spcBef>
              <a:spcAft>
                <a:spcPts val="0"/>
              </a:spcAft>
              <a:buClr>
                <a:schemeClr val="dk1"/>
              </a:buClr>
              <a:buSzPts val="1000"/>
              <a:buFont typeface="Roboto"/>
              <a:buChar char="●"/>
            </a:pPr>
            <a:r>
              <a:rPr lang="fr" sz="1000">
                <a:solidFill>
                  <a:schemeClr val="dk1"/>
                </a:solidFill>
                <a:latin typeface="Roboto"/>
                <a:ea typeface="Roboto"/>
                <a:cs typeface="Roboto"/>
                <a:sym typeface="Roboto"/>
              </a:rPr>
              <a:t>PrimaryPropertyType</a:t>
            </a:r>
            <a:endParaRPr sz="1000">
              <a:solidFill>
                <a:schemeClr val="dk1"/>
              </a:solidFill>
              <a:latin typeface="Roboto"/>
              <a:ea typeface="Roboto"/>
              <a:cs typeface="Roboto"/>
              <a:sym typeface="Roboto"/>
            </a:endParaRPr>
          </a:p>
          <a:p>
            <a:pPr indent="-292100" lvl="0" marL="457200" rtl="0" algn="l">
              <a:spcBef>
                <a:spcPts val="0"/>
              </a:spcBef>
              <a:spcAft>
                <a:spcPts val="0"/>
              </a:spcAft>
              <a:buClr>
                <a:schemeClr val="dk1"/>
              </a:buClr>
              <a:buSzPts val="1000"/>
              <a:buFont typeface="Roboto"/>
              <a:buChar char="●"/>
            </a:pPr>
            <a:r>
              <a:rPr lang="fr" sz="1000">
                <a:solidFill>
                  <a:schemeClr val="dk1"/>
                </a:solidFill>
                <a:latin typeface="Roboto"/>
                <a:ea typeface="Roboto"/>
                <a:cs typeface="Roboto"/>
                <a:sym typeface="Roboto"/>
              </a:rPr>
              <a:t>LargestPropertyUseType</a:t>
            </a:r>
            <a:endParaRPr sz="1000">
              <a:solidFill>
                <a:schemeClr val="dk1"/>
              </a:solidFill>
              <a:latin typeface="Roboto"/>
              <a:ea typeface="Roboto"/>
              <a:cs typeface="Roboto"/>
              <a:sym typeface="Roboto"/>
            </a:endParaRPr>
          </a:p>
          <a:p>
            <a:pPr indent="-292100" lvl="0" marL="457200" rtl="0" algn="l">
              <a:spcBef>
                <a:spcPts val="0"/>
              </a:spcBef>
              <a:spcAft>
                <a:spcPts val="0"/>
              </a:spcAft>
              <a:buClr>
                <a:schemeClr val="dk1"/>
              </a:buClr>
              <a:buSzPts val="1000"/>
              <a:buFont typeface="Roboto"/>
              <a:buChar char="●"/>
            </a:pPr>
            <a:r>
              <a:rPr lang="fr" sz="1000">
                <a:solidFill>
                  <a:schemeClr val="dk1"/>
                </a:solidFill>
                <a:latin typeface="Roboto"/>
                <a:ea typeface="Roboto"/>
                <a:cs typeface="Roboto"/>
                <a:sym typeface="Roboto"/>
              </a:rPr>
              <a:t>NumberofFloors</a:t>
            </a:r>
            <a:endParaRPr sz="1000">
              <a:solidFill>
                <a:schemeClr val="dk1"/>
              </a:solidFill>
              <a:latin typeface="Roboto"/>
              <a:ea typeface="Roboto"/>
              <a:cs typeface="Roboto"/>
              <a:sym typeface="Roboto"/>
            </a:endParaRPr>
          </a:p>
          <a:p>
            <a:pPr indent="-292100" lvl="0" marL="457200" rtl="0" algn="l">
              <a:spcBef>
                <a:spcPts val="0"/>
              </a:spcBef>
              <a:spcAft>
                <a:spcPts val="0"/>
              </a:spcAft>
              <a:buClr>
                <a:schemeClr val="dk1"/>
              </a:buClr>
              <a:buSzPts val="1000"/>
              <a:buFont typeface="Roboto"/>
              <a:buChar char="●"/>
            </a:pPr>
            <a:r>
              <a:rPr lang="fr" sz="1000">
                <a:solidFill>
                  <a:schemeClr val="dk1"/>
                </a:solidFill>
                <a:latin typeface="Roboto"/>
                <a:ea typeface="Roboto"/>
                <a:cs typeface="Roboto"/>
                <a:sym typeface="Roboto"/>
              </a:rPr>
              <a:t>GFAPerFloor</a:t>
            </a:r>
            <a:endParaRPr sz="1000">
              <a:solidFill>
                <a:schemeClr val="dk1"/>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33"/>
          <p:cNvPicPr preferRelativeResize="0"/>
          <p:nvPr/>
        </p:nvPicPr>
        <p:blipFill>
          <a:blip r:embed="rId3">
            <a:alphaModFix/>
          </a:blip>
          <a:stretch>
            <a:fillRect/>
          </a:stretch>
        </p:blipFill>
        <p:spPr>
          <a:xfrm>
            <a:off x="304800" y="1322525"/>
            <a:ext cx="7750825" cy="3074350"/>
          </a:xfrm>
          <a:prstGeom prst="rect">
            <a:avLst/>
          </a:prstGeom>
          <a:noFill/>
          <a:ln>
            <a:noFill/>
          </a:ln>
        </p:spPr>
      </p:pic>
      <p:sp>
        <p:nvSpPr>
          <p:cNvPr id="276" name="Google Shape;276;p33"/>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fr">
                <a:solidFill>
                  <a:srgbClr val="284598"/>
                </a:solidFill>
                <a:latin typeface="Roboto"/>
                <a:ea typeface="Roboto"/>
                <a:cs typeface="Roboto"/>
                <a:sym typeface="Roboto"/>
              </a:rPr>
              <a:t>Etude du modèle sélectionné (RandomForest) - (3/4) </a:t>
            </a:r>
            <a:endParaRPr b="1">
              <a:solidFill>
                <a:srgbClr val="284598"/>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4"/>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fr">
                <a:solidFill>
                  <a:srgbClr val="284598"/>
                </a:solidFill>
                <a:latin typeface="Roboto"/>
                <a:ea typeface="Roboto"/>
                <a:cs typeface="Roboto"/>
                <a:sym typeface="Roboto"/>
              </a:rPr>
              <a:t>Etude du modèle sélectionné (RandomForest) - (4/4) </a:t>
            </a:r>
            <a:endParaRPr/>
          </a:p>
        </p:txBody>
      </p:sp>
      <p:pic>
        <p:nvPicPr>
          <p:cNvPr id="282" name="Google Shape;282;p34"/>
          <p:cNvPicPr preferRelativeResize="0"/>
          <p:nvPr/>
        </p:nvPicPr>
        <p:blipFill>
          <a:blip r:embed="rId3">
            <a:alphaModFix/>
          </a:blip>
          <a:stretch>
            <a:fillRect/>
          </a:stretch>
        </p:blipFill>
        <p:spPr>
          <a:xfrm>
            <a:off x="670225" y="934800"/>
            <a:ext cx="5396375" cy="3939751"/>
          </a:xfrm>
          <a:prstGeom prst="rect">
            <a:avLst/>
          </a:prstGeom>
          <a:noFill/>
          <a:ln>
            <a:noFill/>
          </a:ln>
        </p:spPr>
      </p:pic>
      <p:sp>
        <p:nvSpPr>
          <p:cNvPr id="283" name="Google Shape;283;p34"/>
          <p:cNvSpPr/>
          <p:nvPr/>
        </p:nvSpPr>
        <p:spPr>
          <a:xfrm>
            <a:off x="1304375" y="2770100"/>
            <a:ext cx="235200" cy="2241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4" name="Google Shape;284;p34"/>
          <p:cNvSpPr/>
          <p:nvPr/>
        </p:nvSpPr>
        <p:spPr>
          <a:xfrm>
            <a:off x="2142575" y="3913100"/>
            <a:ext cx="235200" cy="2241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5" name="Google Shape;285;p34"/>
          <p:cNvSpPr/>
          <p:nvPr/>
        </p:nvSpPr>
        <p:spPr>
          <a:xfrm>
            <a:off x="1456775" y="3760700"/>
            <a:ext cx="235200" cy="2241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6" name="Google Shape;286;p34"/>
          <p:cNvSpPr txBox="1"/>
          <p:nvPr/>
        </p:nvSpPr>
        <p:spPr>
          <a:xfrm>
            <a:off x="6810925" y="1871375"/>
            <a:ext cx="1311000" cy="3849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fr" sz="1300">
                <a:solidFill>
                  <a:srgbClr val="284598"/>
                </a:solidFill>
                <a:latin typeface="Roboto"/>
                <a:ea typeface="Roboto"/>
                <a:cs typeface="Roboto"/>
                <a:sym typeface="Roboto"/>
              </a:rPr>
              <a:t>Campus</a:t>
            </a:r>
            <a:endParaRPr sz="100">
              <a:latin typeface="Proxima Nova"/>
              <a:ea typeface="Proxima Nova"/>
              <a:cs typeface="Proxima Nova"/>
              <a:sym typeface="Proxima Nova"/>
            </a:endParaRPr>
          </a:p>
        </p:txBody>
      </p:sp>
      <p:sp>
        <p:nvSpPr>
          <p:cNvPr id="287" name="Google Shape;287;p34"/>
          <p:cNvSpPr txBox="1"/>
          <p:nvPr/>
        </p:nvSpPr>
        <p:spPr>
          <a:xfrm>
            <a:off x="6647300" y="3913100"/>
            <a:ext cx="2334300" cy="954300"/>
          </a:xfrm>
          <a:prstGeom prst="rect">
            <a:avLst/>
          </a:prstGeom>
          <a:solidFill>
            <a:srgbClr val="F3F3F3"/>
          </a:solidFill>
          <a:ln cap="flat" cmpd="sng" w="9525">
            <a:solidFill>
              <a:srgbClr val="22222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fr" sz="1200">
                <a:latin typeface="Roboto"/>
                <a:ea typeface="Roboto"/>
                <a:cs typeface="Roboto"/>
                <a:sym typeface="Roboto"/>
              </a:rPr>
              <a:t>Et maintenant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marR="0" rtl="0" algn="l">
              <a:lnSpc>
                <a:spcPct val="100000"/>
              </a:lnSpc>
              <a:spcBef>
                <a:spcPts val="0"/>
              </a:spcBef>
              <a:spcAft>
                <a:spcPts val="0"/>
              </a:spcAft>
              <a:buNone/>
            </a:pPr>
            <a:r>
              <a:rPr lang="fr" sz="1200">
                <a:latin typeface="Roboto"/>
                <a:ea typeface="Roboto"/>
                <a:cs typeface="Roboto"/>
                <a:sym typeface="Roboto"/>
              </a:rPr>
              <a:t>-&gt; Impact de EnergyStar Score</a:t>
            </a:r>
            <a:endParaRPr sz="1200">
              <a:latin typeface="Roboto"/>
              <a:ea typeface="Roboto"/>
              <a:cs typeface="Roboto"/>
              <a:sym typeface="Roboto"/>
            </a:endParaRPr>
          </a:p>
          <a:p>
            <a:pPr indent="0" lvl="0" marL="0" marR="0" rtl="0" algn="l">
              <a:lnSpc>
                <a:spcPct val="100000"/>
              </a:lnSpc>
              <a:spcBef>
                <a:spcPts val="0"/>
              </a:spcBef>
              <a:spcAft>
                <a:spcPts val="0"/>
              </a:spcAft>
              <a:buNone/>
            </a:pPr>
            <a:r>
              <a:rPr lang="fr" sz="1200">
                <a:latin typeface="Roboto"/>
                <a:ea typeface="Roboto"/>
                <a:cs typeface="Roboto"/>
                <a:sym typeface="Roboto"/>
              </a:rPr>
              <a:t>-&gt; Conclusion</a:t>
            </a:r>
            <a:endParaRPr sz="1200">
              <a:latin typeface="Roboto"/>
              <a:ea typeface="Roboto"/>
              <a:cs typeface="Roboto"/>
              <a:sym typeface="Roboto"/>
            </a:endParaRPr>
          </a:p>
        </p:txBody>
      </p:sp>
      <p:pic>
        <p:nvPicPr>
          <p:cNvPr id="288" name="Google Shape;288;p34"/>
          <p:cNvPicPr preferRelativeResize="0"/>
          <p:nvPr/>
        </p:nvPicPr>
        <p:blipFill>
          <a:blip r:embed="rId4">
            <a:alphaModFix/>
          </a:blip>
          <a:stretch>
            <a:fillRect/>
          </a:stretch>
        </p:blipFill>
        <p:spPr>
          <a:xfrm>
            <a:off x="6605325" y="1919625"/>
            <a:ext cx="289950" cy="302300"/>
          </a:xfrm>
          <a:prstGeom prst="rect">
            <a:avLst/>
          </a:prstGeom>
          <a:noFill/>
          <a:ln>
            <a:noFill/>
          </a:ln>
        </p:spPr>
      </p:pic>
      <p:sp>
        <p:nvSpPr>
          <p:cNvPr id="289" name="Google Shape;289;p34"/>
          <p:cNvSpPr txBox="1"/>
          <p:nvPr/>
        </p:nvSpPr>
        <p:spPr>
          <a:xfrm>
            <a:off x="6418700" y="2205500"/>
            <a:ext cx="2590800" cy="6927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rgbClr val="284598"/>
                </a:solidFill>
                <a:latin typeface="Roboto"/>
                <a:ea typeface="Roboto"/>
                <a:cs typeface="Roboto"/>
                <a:sym typeface="Roboto"/>
              </a:rPr>
              <a:t>Les campus sont sont distribués de manières moins prédictibles par notre algorithmes</a:t>
            </a:r>
            <a:endParaRPr sz="1200">
              <a:latin typeface="Roboto"/>
              <a:ea typeface="Roboto"/>
              <a:cs typeface="Roboto"/>
              <a:sym typeface="Roboto"/>
            </a:endParaRPr>
          </a:p>
        </p:txBody>
      </p:sp>
      <p:sp>
        <p:nvSpPr>
          <p:cNvPr id="290" name="Google Shape;290;p34"/>
          <p:cNvSpPr/>
          <p:nvPr/>
        </p:nvSpPr>
        <p:spPr>
          <a:xfrm>
            <a:off x="5647775" y="1322300"/>
            <a:ext cx="235200" cy="2241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5"/>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fr">
                <a:solidFill>
                  <a:srgbClr val="284598"/>
                </a:solidFill>
                <a:latin typeface="Roboto"/>
                <a:ea typeface="Roboto"/>
                <a:cs typeface="Roboto"/>
                <a:sym typeface="Roboto"/>
              </a:rPr>
              <a:t>Qu’est ce que l’ENERGY STAR SCORE</a:t>
            </a:r>
            <a:endParaRPr b="1">
              <a:solidFill>
                <a:srgbClr val="284598"/>
              </a:solidFill>
              <a:latin typeface="Roboto"/>
              <a:ea typeface="Roboto"/>
              <a:cs typeface="Roboto"/>
              <a:sym typeface="Roboto"/>
            </a:endParaRPr>
          </a:p>
        </p:txBody>
      </p:sp>
      <p:grpSp>
        <p:nvGrpSpPr>
          <p:cNvPr id="296" name="Google Shape;296;p35"/>
          <p:cNvGrpSpPr/>
          <p:nvPr/>
        </p:nvGrpSpPr>
        <p:grpSpPr>
          <a:xfrm>
            <a:off x="228600" y="1322525"/>
            <a:ext cx="8839200" cy="2595468"/>
            <a:chOff x="152400" y="1322525"/>
            <a:chExt cx="8839200" cy="2595468"/>
          </a:xfrm>
        </p:grpSpPr>
        <p:pic>
          <p:nvPicPr>
            <p:cNvPr id="297" name="Google Shape;297;p35">
              <a:hlinkClick r:id="rId3"/>
            </p:cNvPr>
            <p:cNvPicPr preferRelativeResize="0"/>
            <p:nvPr/>
          </p:nvPicPr>
          <p:blipFill>
            <a:blip r:embed="rId4">
              <a:alphaModFix/>
            </a:blip>
            <a:stretch>
              <a:fillRect/>
            </a:stretch>
          </p:blipFill>
          <p:spPr>
            <a:xfrm>
              <a:off x="152400" y="1398725"/>
              <a:ext cx="4419599" cy="2326329"/>
            </a:xfrm>
            <a:prstGeom prst="rect">
              <a:avLst/>
            </a:prstGeom>
            <a:noFill/>
            <a:ln>
              <a:noFill/>
            </a:ln>
          </p:spPr>
        </p:pic>
        <p:pic>
          <p:nvPicPr>
            <p:cNvPr id="298" name="Google Shape;298;p35"/>
            <p:cNvPicPr preferRelativeResize="0"/>
            <p:nvPr/>
          </p:nvPicPr>
          <p:blipFill>
            <a:blip r:embed="rId5">
              <a:alphaModFix/>
            </a:blip>
            <a:stretch>
              <a:fillRect/>
            </a:stretch>
          </p:blipFill>
          <p:spPr>
            <a:xfrm>
              <a:off x="4724399" y="1322525"/>
              <a:ext cx="4267201" cy="2595468"/>
            </a:xfrm>
            <a:prstGeom prst="rect">
              <a:avLst/>
            </a:prstGeom>
            <a:noFill/>
            <a:ln>
              <a:noFill/>
            </a:ln>
          </p:spPr>
        </p:pic>
      </p:grpSp>
      <p:pic>
        <p:nvPicPr>
          <p:cNvPr id="299" name="Google Shape;299;p35"/>
          <p:cNvPicPr preferRelativeResize="0"/>
          <p:nvPr/>
        </p:nvPicPr>
        <p:blipFill>
          <a:blip r:embed="rId6">
            <a:alphaModFix/>
          </a:blip>
          <a:stretch>
            <a:fillRect/>
          </a:stretch>
        </p:blipFill>
        <p:spPr>
          <a:xfrm>
            <a:off x="7985950" y="420776"/>
            <a:ext cx="651700" cy="6731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6"/>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fr">
                <a:solidFill>
                  <a:srgbClr val="284598"/>
                </a:solidFill>
                <a:latin typeface="Roboto"/>
                <a:ea typeface="Roboto"/>
                <a:cs typeface="Roboto"/>
                <a:sym typeface="Roboto"/>
              </a:rPr>
              <a:t>Analyse de l’Energy Star Score (1/4) </a:t>
            </a:r>
            <a:endParaRPr b="1">
              <a:solidFill>
                <a:srgbClr val="284598"/>
              </a:solidFill>
              <a:latin typeface="Roboto"/>
              <a:ea typeface="Roboto"/>
              <a:cs typeface="Roboto"/>
              <a:sym typeface="Roboto"/>
            </a:endParaRPr>
          </a:p>
        </p:txBody>
      </p:sp>
      <p:pic>
        <p:nvPicPr>
          <p:cNvPr id="305" name="Google Shape;305;p36"/>
          <p:cNvPicPr preferRelativeResize="0"/>
          <p:nvPr/>
        </p:nvPicPr>
        <p:blipFill>
          <a:blip r:embed="rId3">
            <a:alphaModFix/>
          </a:blip>
          <a:stretch>
            <a:fillRect/>
          </a:stretch>
        </p:blipFill>
        <p:spPr>
          <a:xfrm>
            <a:off x="7985950" y="420776"/>
            <a:ext cx="651700" cy="673150"/>
          </a:xfrm>
          <a:prstGeom prst="rect">
            <a:avLst/>
          </a:prstGeom>
          <a:noFill/>
          <a:ln>
            <a:noFill/>
          </a:ln>
        </p:spPr>
      </p:pic>
      <p:pic>
        <p:nvPicPr>
          <p:cNvPr id="306" name="Google Shape;306;p36"/>
          <p:cNvPicPr preferRelativeResize="0"/>
          <p:nvPr/>
        </p:nvPicPr>
        <p:blipFill>
          <a:blip r:embed="rId4">
            <a:alphaModFix/>
          </a:blip>
          <a:stretch>
            <a:fillRect/>
          </a:stretch>
        </p:blipFill>
        <p:spPr>
          <a:xfrm>
            <a:off x="228600" y="1170126"/>
            <a:ext cx="8266243" cy="37447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37"/>
          <p:cNvPicPr preferRelativeResize="0"/>
          <p:nvPr/>
        </p:nvPicPr>
        <p:blipFill>
          <a:blip r:embed="rId3">
            <a:alphaModFix/>
          </a:blip>
          <a:stretch>
            <a:fillRect/>
          </a:stretch>
        </p:blipFill>
        <p:spPr>
          <a:xfrm>
            <a:off x="585525" y="1079900"/>
            <a:ext cx="8322304" cy="3820975"/>
          </a:xfrm>
          <a:prstGeom prst="rect">
            <a:avLst/>
          </a:prstGeom>
          <a:noFill/>
          <a:ln>
            <a:noFill/>
          </a:ln>
        </p:spPr>
      </p:pic>
      <p:grpSp>
        <p:nvGrpSpPr>
          <p:cNvPr id="312" name="Google Shape;312;p37"/>
          <p:cNvGrpSpPr/>
          <p:nvPr/>
        </p:nvGrpSpPr>
        <p:grpSpPr>
          <a:xfrm>
            <a:off x="1651684" y="1333469"/>
            <a:ext cx="2603042" cy="400244"/>
            <a:chOff x="2001125" y="1485775"/>
            <a:chExt cx="2784300" cy="525600"/>
          </a:xfrm>
        </p:grpSpPr>
        <p:sp>
          <p:nvSpPr>
            <p:cNvPr id="313" name="Google Shape;313;p37"/>
            <p:cNvSpPr txBox="1"/>
            <p:nvPr/>
          </p:nvSpPr>
          <p:spPr>
            <a:xfrm>
              <a:off x="2001125" y="1485775"/>
              <a:ext cx="650700" cy="52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rgbClr val="284598"/>
                  </a:solidFill>
                  <a:latin typeface="Roboto"/>
                  <a:ea typeface="Roboto"/>
                  <a:cs typeface="Roboto"/>
                  <a:sym typeface="Roboto"/>
                </a:rPr>
                <a:t>2015</a:t>
              </a:r>
              <a:endParaRPr sz="100">
                <a:latin typeface="Roboto"/>
                <a:ea typeface="Roboto"/>
                <a:cs typeface="Roboto"/>
                <a:sym typeface="Roboto"/>
              </a:endParaRPr>
            </a:p>
          </p:txBody>
        </p:sp>
        <p:sp>
          <p:nvSpPr>
            <p:cNvPr id="314" name="Google Shape;314;p37"/>
            <p:cNvSpPr txBox="1"/>
            <p:nvPr/>
          </p:nvSpPr>
          <p:spPr>
            <a:xfrm>
              <a:off x="4134725" y="1485775"/>
              <a:ext cx="650700" cy="52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rgbClr val="284598"/>
                  </a:solidFill>
                  <a:latin typeface="Roboto"/>
                  <a:ea typeface="Roboto"/>
                  <a:cs typeface="Roboto"/>
                  <a:sym typeface="Roboto"/>
                </a:rPr>
                <a:t>2016</a:t>
              </a:r>
              <a:endParaRPr sz="100">
                <a:latin typeface="Roboto"/>
                <a:ea typeface="Roboto"/>
                <a:cs typeface="Roboto"/>
                <a:sym typeface="Roboto"/>
              </a:endParaRPr>
            </a:p>
          </p:txBody>
        </p:sp>
      </p:grpSp>
      <p:sp>
        <p:nvSpPr>
          <p:cNvPr id="315" name="Google Shape;315;p37"/>
          <p:cNvSpPr txBox="1"/>
          <p:nvPr/>
        </p:nvSpPr>
        <p:spPr>
          <a:xfrm rot="-5400000">
            <a:off x="-132100" y="2556175"/>
            <a:ext cx="1279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latin typeface="Proxima Nova"/>
                <a:ea typeface="Proxima Nova"/>
                <a:cs typeface="Proxima Nova"/>
                <a:sym typeface="Proxima Nova"/>
              </a:rPr>
              <a:t> EnergyStar Score</a:t>
            </a:r>
            <a:endParaRPr sz="800">
              <a:latin typeface="Proxima Nova"/>
              <a:ea typeface="Proxima Nova"/>
              <a:cs typeface="Proxima Nova"/>
              <a:sym typeface="Proxima Nova"/>
            </a:endParaRPr>
          </a:p>
        </p:txBody>
      </p:sp>
      <p:sp>
        <p:nvSpPr>
          <p:cNvPr id="316" name="Google Shape;316;p37"/>
          <p:cNvSpPr txBox="1"/>
          <p:nvPr/>
        </p:nvSpPr>
        <p:spPr>
          <a:xfrm>
            <a:off x="6378750" y="941525"/>
            <a:ext cx="2580900" cy="400200"/>
          </a:xfrm>
          <a:prstGeom prst="rect">
            <a:avLst/>
          </a:prstGeom>
          <a:noFill/>
          <a:ln>
            <a:noFill/>
          </a:ln>
        </p:spPr>
        <p:txBody>
          <a:bodyPr anchorCtr="0" anchor="ctr" bIns="91425" lIns="91425" spcFirstLastPara="1" rIns="91425" wrap="square" tIns="91425">
            <a:spAutoFit/>
          </a:bodyPr>
          <a:lstStyle/>
          <a:p>
            <a:pPr indent="0" lvl="0" marL="0" marR="0" rtl="0" algn="r">
              <a:lnSpc>
                <a:spcPct val="100000"/>
              </a:lnSpc>
              <a:spcBef>
                <a:spcPts val="0"/>
              </a:spcBef>
              <a:spcAft>
                <a:spcPts val="0"/>
              </a:spcAft>
              <a:buNone/>
            </a:pPr>
            <a:r>
              <a:t/>
            </a:r>
            <a:endParaRPr>
              <a:solidFill>
                <a:srgbClr val="284598"/>
              </a:solidFill>
              <a:latin typeface="Roboto"/>
              <a:ea typeface="Roboto"/>
              <a:cs typeface="Roboto"/>
              <a:sym typeface="Roboto"/>
            </a:endParaRPr>
          </a:p>
        </p:txBody>
      </p:sp>
      <p:sp>
        <p:nvSpPr>
          <p:cNvPr id="317" name="Google Shape;317;p37"/>
          <p:cNvSpPr/>
          <p:nvPr/>
        </p:nvSpPr>
        <p:spPr>
          <a:xfrm>
            <a:off x="920425" y="1326475"/>
            <a:ext cx="4187100" cy="1191000"/>
          </a:xfrm>
          <a:prstGeom prst="rect">
            <a:avLst/>
          </a:prstGeom>
          <a:no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8" name="Google Shape;318;p37"/>
          <p:cNvPicPr preferRelativeResize="0"/>
          <p:nvPr/>
        </p:nvPicPr>
        <p:blipFill>
          <a:blip r:embed="rId4">
            <a:alphaModFix/>
          </a:blip>
          <a:stretch>
            <a:fillRect/>
          </a:stretch>
        </p:blipFill>
        <p:spPr>
          <a:xfrm>
            <a:off x="1288375" y="1654200"/>
            <a:ext cx="1551606" cy="693025"/>
          </a:xfrm>
          <a:prstGeom prst="rect">
            <a:avLst/>
          </a:prstGeom>
          <a:noFill/>
          <a:ln>
            <a:noFill/>
          </a:ln>
        </p:spPr>
      </p:pic>
      <p:pic>
        <p:nvPicPr>
          <p:cNvPr id="319" name="Google Shape;319;p37"/>
          <p:cNvPicPr preferRelativeResize="0"/>
          <p:nvPr/>
        </p:nvPicPr>
        <p:blipFill>
          <a:blip r:embed="rId5">
            <a:alphaModFix/>
          </a:blip>
          <a:stretch>
            <a:fillRect/>
          </a:stretch>
        </p:blipFill>
        <p:spPr>
          <a:xfrm>
            <a:off x="3195175" y="1654204"/>
            <a:ext cx="1551600" cy="693021"/>
          </a:xfrm>
          <a:prstGeom prst="rect">
            <a:avLst/>
          </a:prstGeom>
          <a:noFill/>
          <a:ln>
            <a:noFill/>
          </a:ln>
        </p:spPr>
      </p:pic>
      <p:sp>
        <p:nvSpPr>
          <p:cNvPr id="320" name="Google Shape;320;p37"/>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fr">
                <a:solidFill>
                  <a:srgbClr val="284598"/>
                </a:solidFill>
                <a:latin typeface="Roboto"/>
                <a:ea typeface="Roboto"/>
                <a:cs typeface="Roboto"/>
                <a:sym typeface="Roboto"/>
              </a:rPr>
              <a:t>Analyse de l’Energy Star Score (2/4) </a:t>
            </a:r>
            <a:endParaRPr b="1">
              <a:solidFill>
                <a:srgbClr val="284598"/>
              </a:solidFill>
              <a:latin typeface="Roboto"/>
              <a:ea typeface="Roboto"/>
              <a:cs typeface="Roboto"/>
              <a:sym typeface="Roboto"/>
            </a:endParaRPr>
          </a:p>
        </p:txBody>
      </p:sp>
      <p:pic>
        <p:nvPicPr>
          <p:cNvPr id="321" name="Google Shape;321;p37"/>
          <p:cNvPicPr preferRelativeResize="0"/>
          <p:nvPr/>
        </p:nvPicPr>
        <p:blipFill>
          <a:blip r:embed="rId6">
            <a:alphaModFix/>
          </a:blip>
          <a:stretch>
            <a:fillRect/>
          </a:stretch>
        </p:blipFill>
        <p:spPr>
          <a:xfrm>
            <a:off x="7985950" y="420776"/>
            <a:ext cx="651700" cy="673150"/>
          </a:xfrm>
          <a:prstGeom prst="rect">
            <a:avLst/>
          </a:prstGeom>
          <a:noFill/>
          <a:ln>
            <a:noFill/>
          </a:ln>
        </p:spPr>
      </p:pic>
      <p:sp>
        <p:nvSpPr>
          <p:cNvPr id="322" name="Google Shape;322;p37"/>
          <p:cNvSpPr/>
          <p:nvPr/>
        </p:nvSpPr>
        <p:spPr>
          <a:xfrm>
            <a:off x="2716450" y="3349975"/>
            <a:ext cx="1204500" cy="1435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38"/>
          <p:cNvPicPr preferRelativeResize="0"/>
          <p:nvPr/>
        </p:nvPicPr>
        <p:blipFill>
          <a:blip r:embed="rId3">
            <a:alphaModFix/>
          </a:blip>
          <a:stretch>
            <a:fillRect/>
          </a:stretch>
        </p:blipFill>
        <p:spPr>
          <a:xfrm>
            <a:off x="152400" y="1170125"/>
            <a:ext cx="8604270" cy="3820975"/>
          </a:xfrm>
          <a:prstGeom prst="rect">
            <a:avLst/>
          </a:prstGeom>
          <a:noFill/>
          <a:ln>
            <a:noFill/>
          </a:ln>
        </p:spPr>
      </p:pic>
      <p:sp>
        <p:nvSpPr>
          <p:cNvPr id="328" name="Google Shape;328;p38"/>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fr">
                <a:solidFill>
                  <a:srgbClr val="284598"/>
                </a:solidFill>
                <a:latin typeface="Roboto"/>
                <a:ea typeface="Roboto"/>
                <a:cs typeface="Roboto"/>
                <a:sym typeface="Roboto"/>
              </a:rPr>
              <a:t>Analyse de l’Energy Star Score (3/4) </a:t>
            </a:r>
            <a:endParaRPr b="1">
              <a:solidFill>
                <a:srgbClr val="284598"/>
              </a:solidFill>
              <a:latin typeface="Roboto"/>
              <a:ea typeface="Roboto"/>
              <a:cs typeface="Roboto"/>
              <a:sym typeface="Roboto"/>
            </a:endParaRPr>
          </a:p>
        </p:txBody>
      </p:sp>
      <p:pic>
        <p:nvPicPr>
          <p:cNvPr id="329" name="Google Shape;329;p38"/>
          <p:cNvPicPr preferRelativeResize="0"/>
          <p:nvPr/>
        </p:nvPicPr>
        <p:blipFill>
          <a:blip r:embed="rId4">
            <a:alphaModFix/>
          </a:blip>
          <a:stretch>
            <a:fillRect/>
          </a:stretch>
        </p:blipFill>
        <p:spPr>
          <a:xfrm>
            <a:off x="7985950" y="420776"/>
            <a:ext cx="651700" cy="673150"/>
          </a:xfrm>
          <a:prstGeom prst="rect">
            <a:avLst/>
          </a:prstGeom>
          <a:noFill/>
          <a:ln>
            <a:noFill/>
          </a:ln>
        </p:spPr>
      </p:pic>
      <p:sp>
        <p:nvSpPr>
          <p:cNvPr id="330" name="Google Shape;330;p38"/>
          <p:cNvSpPr/>
          <p:nvPr/>
        </p:nvSpPr>
        <p:spPr>
          <a:xfrm>
            <a:off x="2481825" y="2887875"/>
            <a:ext cx="1204500" cy="2023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39"/>
          <p:cNvPicPr preferRelativeResize="0"/>
          <p:nvPr/>
        </p:nvPicPr>
        <p:blipFill>
          <a:blip r:embed="rId3">
            <a:alphaModFix/>
          </a:blip>
          <a:stretch>
            <a:fillRect/>
          </a:stretch>
        </p:blipFill>
        <p:spPr>
          <a:xfrm>
            <a:off x="285425" y="1238250"/>
            <a:ext cx="4677076" cy="3181950"/>
          </a:xfrm>
          <a:prstGeom prst="rect">
            <a:avLst/>
          </a:prstGeom>
          <a:noFill/>
          <a:ln>
            <a:noFill/>
          </a:ln>
        </p:spPr>
      </p:pic>
      <p:sp>
        <p:nvSpPr>
          <p:cNvPr id="336" name="Google Shape;336;p39"/>
          <p:cNvSpPr txBox="1"/>
          <p:nvPr/>
        </p:nvSpPr>
        <p:spPr>
          <a:xfrm>
            <a:off x="5105400" y="1752600"/>
            <a:ext cx="3574500" cy="2555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fr" sz="1100" u="sng">
                <a:solidFill>
                  <a:srgbClr val="284598"/>
                </a:solidFill>
                <a:latin typeface="Roboto"/>
                <a:ea typeface="Roboto"/>
                <a:cs typeface="Roboto"/>
                <a:sym typeface="Roboto"/>
              </a:rPr>
              <a:t>Améliorations:</a:t>
            </a:r>
            <a:endParaRPr sz="1100" u="sng">
              <a:solidFill>
                <a:srgbClr val="284598"/>
              </a:solidFill>
              <a:latin typeface="Roboto"/>
              <a:ea typeface="Roboto"/>
              <a:cs typeface="Roboto"/>
              <a:sym typeface="Roboto"/>
            </a:endParaRPr>
          </a:p>
          <a:p>
            <a:pPr indent="-298450" lvl="0" marL="457200" rtl="0" algn="l">
              <a:spcBef>
                <a:spcPts val="0"/>
              </a:spcBef>
              <a:spcAft>
                <a:spcPts val="0"/>
              </a:spcAft>
              <a:buClr>
                <a:srgbClr val="284598"/>
              </a:buClr>
              <a:buSzPts val="1100"/>
              <a:buFont typeface="Roboto"/>
              <a:buChar char="●"/>
            </a:pPr>
            <a:r>
              <a:rPr lang="fr" sz="1100">
                <a:solidFill>
                  <a:srgbClr val="284598"/>
                </a:solidFill>
                <a:latin typeface="Roboto"/>
                <a:ea typeface="Roboto"/>
                <a:cs typeface="Roboto"/>
                <a:sym typeface="Roboto"/>
              </a:rPr>
              <a:t>les métriques se sont améliorées grâce à la prise en compte de l'ENERGY STAR Score</a:t>
            </a:r>
            <a:endParaRPr sz="1100" u="sng">
              <a:solidFill>
                <a:srgbClr val="284598"/>
              </a:solidFill>
              <a:latin typeface="Roboto"/>
              <a:ea typeface="Roboto"/>
              <a:cs typeface="Roboto"/>
              <a:sym typeface="Roboto"/>
            </a:endParaRPr>
          </a:p>
          <a:p>
            <a:pPr indent="-298450" lvl="0" marL="457200" marR="0" rtl="0" algn="l">
              <a:lnSpc>
                <a:spcPct val="100000"/>
              </a:lnSpc>
              <a:spcBef>
                <a:spcPts val="0"/>
              </a:spcBef>
              <a:spcAft>
                <a:spcPts val="0"/>
              </a:spcAft>
              <a:buClr>
                <a:srgbClr val="284598"/>
              </a:buClr>
              <a:buSzPts val="1100"/>
              <a:buFont typeface="Roboto"/>
              <a:buChar char="●"/>
            </a:pPr>
            <a:r>
              <a:rPr lang="fr" sz="1100">
                <a:solidFill>
                  <a:srgbClr val="284598"/>
                </a:solidFill>
                <a:latin typeface="Roboto"/>
                <a:ea typeface="Roboto"/>
                <a:cs typeface="Roboto"/>
                <a:sym typeface="Roboto"/>
              </a:rPr>
              <a:t>Les valeurs prédites sont plus resserrées sur la première bissectrice</a:t>
            </a:r>
            <a:endParaRPr sz="1100">
              <a:solidFill>
                <a:srgbClr val="284598"/>
              </a:solidFill>
              <a:latin typeface="Roboto"/>
              <a:ea typeface="Roboto"/>
              <a:cs typeface="Roboto"/>
              <a:sym typeface="Roboto"/>
            </a:endParaRPr>
          </a:p>
          <a:p>
            <a:pPr indent="0" lvl="0" marL="457200" marR="0" rtl="0" algn="l">
              <a:lnSpc>
                <a:spcPct val="100000"/>
              </a:lnSpc>
              <a:spcBef>
                <a:spcPts val="0"/>
              </a:spcBef>
              <a:spcAft>
                <a:spcPts val="0"/>
              </a:spcAft>
              <a:buNone/>
            </a:pPr>
            <a:r>
              <a:t/>
            </a:r>
            <a:endParaRPr sz="1100">
              <a:solidFill>
                <a:srgbClr val="284598"/>
              </a:solidFill>
              <a:latin typeface="Roboto"/>
              <a:ea typeface="Roboto"/>
              <a:cs typeface="Roboto"/>
              <a:sym typeface="Roboto"/>
            </a:endParaRPr>
          </a:p>
          <a:p>
            <a:pPr indent="0" lvl="0" marL="0" marR="0" rtl="0" algn="l">
              <a:lnSpc>
                <a:spcPct val="100000"/>
              </a:lnSpc>
              <a:spcBef>
                <a:spcPts val="0"/>
              </a:spcBef>
              <a:spcAft>
                <a:spcPts val="0"/>
              </a:spcAft>
              <a:buNone/>
            </a:pPr>
            <a:r>
              <a:rPr lang="fr" sz="1100" u="sng">
                <a:solidFill>
                  <a:srgbClr val="284598"/>
                </a:solidFill>
                <a:latin typeface="Roboto"/>
                <a:ea typeface="Roboto"/>
                <a:cs typeface="Roboto"/>
                <a:sym typeface="Roboto"/>
              </a:rPr>
              <a:t>Faiblesses:</a:t>
            </a:r>
            <a:endParaRPr sz="1100" u="sng">
              <a:solidFill>
                <a:srgbClr val="284598"/>
              </a:solidFill>
              <a:latin typeface="Roboto"/>
              <a:ea typeface="Roboto"/>
              <a:cs typeface="Roboto"/>
              <a:sym typeface="Roboto"/>
            </a:endParaRPr>
          </a:p>
          <a:p>
            <a:pPr indent="-298450" lvl="0" marL="457200" marR="0" rtl="0" algn="l">
              <a:lnSpc>
                <a:spcPct val="100000"/>
              </a:lnSpc>
              <a:spcBef>
                <a:spcPts val="0"/>
              </a:spcBef>
              <a:spcAft>
                <a:spcPts val="0"/>
              </a:spcAft>
              <a:buClr>
                <a:srgbClr val="284598"/>
              </a:buClr>
              <a:buSzPts val="1100"/>
              <a:buFont typeface="Roboto"/>
              <a:buChar char="●"/>
            </a:pPr>
            <a:r>
              <a:rPr lang="fr" sz="1100">
                <a:solidFill>
                  <a:srgbClr val="284598"/>
                </a:solidFill>
                <a:latin typeface="Roboto"/>
                <a:ea typeface="Roboto"/>
                <a:cs typeface="Roboto"/>
                <a:sym typeface="Roboto"/>
              </a:rPr>
              <a:t>Cette variable est peu renseignée et le jeu de données comporte peu d'entrées. Il est donc difficile de savoir si cette amélioration est réellement significative</a:t>
            </a:r>
            <a:endParaRPr sz="1100">
              <a:solidFill>
                <a:srgbClr val="284598"/>
              </a:solidFill>
              <a:latin typeface="Roboto"/>
              <a:ea typeface="Roboto"/>
              <a:cs typeface="Roboto"/>
              <a:sym typeface="Roboto"/>
            </a:endParaRPr>
          </a:p>
          <a:p>
            <a:pPr indent="-298450" lvl="0" marL="457200" marR="0" rtl="0" algn="l">
              <a:lnSpc>
                <a:spcPct val="100000"/>
              </a:lnSpc>
              <a:spcBef>
                <a:spcPts val="0"/>
              </a:spcBef>
              <a:spcAft>
                <a:spcPts val="0"/>
              </a:spcAft>
              <a:buClr>
                <a:srgbClr val="284598"/>
              </a:buClr>
              <a:buSzPts val="1100"/>
              <a:buFont typeface="Roboto"/>
              <a:buChar char="●"/>
            </a:pPr>
            <a:r>
              <a:rPr lang="fr" sz="1100">
                <a:solidFill>
                  <a:srgbClr val="284598"/>
                </a:solidFill>
                <a:latin typeface="Roboto"/>
                <a:ea typeface="Roboto"/>
                <a:cs typeface="Roboto"/>
                <a:sym typeface="Roboto"/>
              </a:rPr>
              <a:t>Il faut également prendre en compte le bénéfice vis à vis du coût de cet ENERGY STAR Score</a:t>
            </a:r>
            <a:endParaRPr sz="1100">
              <a:latin typeface="Roboto"/>
              <a:ea typeface="Roboto"/>
              <a:cs typeface="Roboto"/>
              <a:sym typeface="Roboto"/>
            </a:endParaRPr>
          </a:p>
        </p:txBody>
      </p:sp>
      <p:sp>
        <p:nvSpPr>
          <p:cNvPr id="337" name="Google Shape;337;p39"/>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fr">
                <a:solidFill>
                  <a:srgbClr val="284598"/>
                </a:solidFill>
                <a:latin typeface="Roboto"/>
                <a:ea typeface="Roboto"/>
                <a:cs typeface="Roboto"/>
                <a:sym typeface="Roboto"/>
              </a:rPr>
              <a:t>Analyse de l’Energy Star Score (4/4) </a:t>
            </a:r>
            <a:endParaRPr b="1">
              <a:solidFill>
                <a:srgbClr val="284598"/>
              </a:solidFill>
              <a:latin typeface="Roboto"/>
              <a:ea typeface="Roboto"/>
              <a:cs typeface="Roboto"/>
              <a:sym typeface="Roboto"/>
            </a:endParaRPr>
          </a:p>
        </p:txBody>
      </p:sp>
      <p:pic>
        <p:nvPicPr>
          <p:cNvPr id="338" name="Google Shape;338;p39"/>
          <p:cNvPicPr preferRelativeResize="0"/>
          <p:nvPr/>
        </p:nvPicPr>
        <p:blipFill>
          <a:blip r:embed="rId4">
            <a:alphaModFix/>
          </a:blip>
          <a:stretch>
            <a:fillRect/>
          </a:stretch>
        </p:blipFill>
        <p:spPr>
          <a:xfrm>
            <a:off x="7985950" y="420776"/>
            <a:ext cx="651700" cy="673150"/>
          </a:xfrm>
          <a:prstGeom prst="rect">
            <a:avLst/>
          </a:prstGeom>
          <a:noFill/>
          <a:ln>
            <a:noFill/>
          </a:ln>
        </p:spPr>
      </p:pic>
      <p:sp>
        <p:nvSpPr>
          <p:cNvPr id="339" name="Google Shape;339;p39"/>
          <p:cNvSpPr txBox="1"/>
          <p:nvPr/>
        </p:nvSpPr>
        <p:spPr>
          <a:xfrm>
            <a:off x="564425" y="4564050"/>
            <a:ext cx="5364300" cy="4311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None/>
            </a:pPr>
            <a:r>
              <a:rPr lang="fr" sz="1600">
                <a:solidFill>
                  <a:srgbClr val="284598"/>
                </a:solidFill>
                <a:latin typeface="Roboto"/>
                <a:ea typeface="Roboto"/>
                <a:cs typeface="Roboto"/>
                <a:sym typeface="Roboto"/>
              </a:rPr>
              <a:t>-&gt;  AVEC ENERGYSTAR SCORE</a:t>
            </a:r>
            <a:endParaRPr sz="200"/>
          </a:p>
        </p:txBody>
      </p:sp>
      <p:cxnSp>
        <p:nvCxnSpPr>
          <p:cNvPr id="340" name="Google Shape;340;p39"/>
          <p:cNvCxnSpPr/>
          <p:nvPr/>
        </p:nvCxnSpPr>
        <p:spPr>
          <a:xfrm flipH="1" rot="10800000">
            <a:off x="898800" y="4051513"/>
            <a:ext cx="3766500" cy="6300"/>
          </a:xfrm>
          <a:prstGeom prst="straightConnector1">
            <a:avLst/>
          </a:prstGeom>
          <a:noFill/>
          <a:ln cap="flat" cmpd="sng" w="9525">
            <a:solidFill>
              <a:srgbClr val="FF0000"/>
            </a:solidFill>
            <a:prstDash val="solid"/>
            <a:round/>
            <a:headEnd len="med" w="med" type="none"/>
            <a:tailEnd len="med" w="med" type="none"/>
          </a:ln>
        </p:spPr>
      </p:cxnSp>
      <p:cxnSp>
        <p:nvCxnSpPr>
          <p:cNvPr id="341" name="Google Shape;341;p39"/>
          <p:cNvCxnSpPr/>
          <p:nvPr/>
        </p:nvCxnSpPr>
        <p:spPr>
          <a:xfrm rot="10800000">
            <a:off x="875400" y="1570213"/>
            <a:ext cx="4800" cy="24627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0"/>
          <p:cNvSpPr txBox="1"/>
          <p:nvPr>
            <p:ph idx="1" type="body"/>
          </p:nvPr>
        </p:nvSpPr>
        <p:spPr>
          <a:xfrm>
            <a:off x="311700" y="1152475"/>
            <a:ext cx="8520600" cy="3416400"/>
          </a:xfrm>
          <a:prstGeom prst="rect">
            <a:avLst/>
          </a:prstGeom>
          <a:solidFill>
            <a:srgbClr val="EFEFEF"/>
          </a:solid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85000" lnSpcReduction="10000"/>
          </a:bodyPr>
          <a:lstStyle/>
          <a:p>
            <a:pPr indent="0" lvl="0" marL="0" marR="0" rtl="0" algn="l">
              <a:lnSpc>
                <a:spcPct val="100000"/>
              </a:lnSpc>
              <a:spcBef>
                <a:spcPts val="0"/>
              </a:spcBef>
              <a:spcAft>
                <a:spcPts val="0"/>
              </a:spcAft>
              <a:buNone/>
            </a:pPr>
            <a:r>
              <a:rPr lang="fr" sz="1700" u="sng">
                <a:solidFill>
                  <a:srgbClr val="284598"/>
                </a:solidFill>
                <a:latin typeface="Roboto"/>
                <a:ea typeface="Roboto"/>
                <a:cs typeface="Roboto"/>
                <a:sym typeface="Roboto"/>
              </a:rPr>
              <a:t>1- Peut-on bien </a:t>
            </a:r>
            <a:r>
              <a:rPr lang="fr" sz="1700" u="sng">
                <a:solidFill>
                  <a:srgbClr val="284598"/>
                </a:solidFill>
                <a:latin typeface="Roboto"/>
                <a:ea typeface="Roboto"/>
                <a:cs typeface="Roboto"/>
                <a:sym typeface="Roboto"/>
              </a:rPr>
              <a:t>modéliser</a:t>
            </a:r>
            <a:r>
              <a:rPr lang="fr" sz="1700" u="sng">
                <a:solidFill>
                  <a:srgbClr val="284598"/>
                </a:solidFill>
                <a:latin typeface="Roboto"/>
                <a:ea typeface="Roboto"/>
                <a:cs typeface="Roboto"/>
                <a:sym typeface="Roboto"/>
              </a:rPr>
              <a:t> la consommation des </a:t>
            </a:r>
            <a:r>
              <a:rPr lang="fr" sz="1700" u="sng">
                <a:solidFill>
                  <a:srgbClr val="284598"/>
                </a:solidFill>
                <a:latin typeface="Roboto"/>
                <a:ea typeface="Roboto"/>
                <a:cs typeface="Roboto"/>
                <a:sym typeface="Roboto"/>
              </a:rPr>
              <a:t>bâtiments</a:t>
            </a:r>
            <a:r>
              <a:rPr lang="fr" sz="1700" u="sng">
                <a:solidFill>
                  <a:srgbClr val="284598"/>
                </a:solidFill>
                <a:latin typeface="Roboto"/>
                <a:ea typeface="Roboto"/>
                <a:cs typeface="Roboto"/>
                <a:sym typeface="Roboto"/>
              </a:rPr>
              <a:t> de </a:t>
            </a:r>
            <a:r>
              <a:rPr lang="fr" sz="1700" u="sng">
                <a:solidFill>
                  <a:srgbClr val="284598"/>
                </a:solidFill>
                <a:latin typeface="Roboto"/>
                <a:ea typeface="Roboto"/>
                <a:cs typeface="Roboto"/>
                <a:sym typeface="Roboto"/>
              </a:rPr>
              <a:t>SEATTLE</a:t>
            </a:r>
            <a:r>
              <a:rPr lang="fr" sz="1700" u="sng">
                <a:solidFill>
                  <a:srgbClr val="284598"/>
                </a:solidFill>
                <a:latin typeface="Roboto"/>
                <a:ea typeface="Roboto"/>
                <a:cs typeface="Roboto"/>
                <a:sym typeface="Roboto"/>
              </a:rPr>
              <a:t> sans appels aux agents tiers :</a:t>
            </a:r>
            <a:endParaRPr sz="1700" u="sng">
              <a:solidFill>
                <a:srgbClr val="284598"/>
              </a:solidFill>
              <a:latin typeface="Roboto"/>
              <a:ea typeface="Roboto"/>
              <a:cs typeface="Roboto"/>
              <a:sym typeface="Roboto"/>
            </a:endParaRPr>
          </a:p>
          <a:p>
            <a:pPr indent="0" lvl="0" marL="0" marR="0" rtl="0" algn="l">
              <a:lnSpc>
                <a:spcPct val="100000"/>
              </a:lnSpc>
              <a:spcBef>
                <a:spcPts val="0"/>
              </a:spcBef>
              <a:spcAft>
                <a:spcPts val="0"/>
              </a:spcAft>
              <a:buSzPct val="55000"/>
              <a:buNone/>
            </a:pPr>
            <a:r>
              <a:t/>
            </a:r>
            <a:endParaRPr sz="1700">
              <a:solidFill>
                <a:srgbClr val="284598"/>
              </a:solidFill>
              <a:latin typeface="Roboto"/>
              <a:ea typeface="Roboto"/>
              <a:cs typeface="Roboto"/>
              <a:sym typeface="Roboto"/>
            </a:endParaRPr>
          </a:p>
          <a:p>
            <a:pPr indent="0" lvl="0" marL="0" marR="0" rtl="0" algn="l">
              <a:lnSpc>
                <a:spcPct val="100000"/>
              </a:lnSpc>
              <a:spcBef>
                <a:spcPts val="0"/>
              </a:spcBef>
              <a:spcAft>
                <a:spcPts val="0"/>
              </a:spcAft>
              <a:buNone/>
            </a:pPr>
            <a:r>
              <a:rPr lang="fr" sz="1700">
                <a:solidFill>
                  <a:srgbClr val="284598"/>
                </a:solidFill>
                <a:latin typeface="Roboto"/>
                <a:ea typeface="Roboto"/>
                <a:cs typeface="Roboto"/>
                <a:sym typeface="Roboto"/>
              </a:rPr>
              <a:t>-&gt; La consommation d’un </a:t>
            </a:r>
            <a:r>
              <a:rPr lang="fr" sz="1700">
                <a:solidFill>
                  <a:srgbClr val="284598"/>
                </a:solidFill>
                <a:latin typeface="Roboto"/>
                <a:ea typeface="Roboto"/>
                <a:cs typeface="Roboto"/>
                <a:sym typeface="Roboto"/>
              </a:rPr>
              <a:t>bâtiments peut-être bien modélisée à l’aide d’informations fiables telles que la surface totale du bâtiment ou son type d’utilisation principal</a:t>
            </a:r>
            <a:endParaRPr sz="1700">
              <a:solidFill>
                <a:srgbClr val="284598"/>
              </a:solidFill>
              <a:latin typeface="Roboto"/>
              <a:ea typeface="Roboto"/>
              <a:cs typeface="Roboto"/>
              <a:sym typeface="Roboto"/>
            </a:endParaRPr>
          </a:p>
          <a:p>
            <a:pPr indent="0" lvl="0" marL="0" marR="0" rtl="0" algn="l">
              <a:lnSpc>
                <a:spcPct val="100000"/>
              </a:lnSpc>
              <a:spcBef>
                <a:spcPts val="0"/>
              </a:spcBef>
              <a:spcAft>
                <a:spcPts val="0"/>
              </a:spcAft>
              <a:buSzPct val="55000"/>
              <a:buNone/>
            </a:pPr>
            <a:r>
              <a:t/>
            </a:r>
            <a:endParaRPr sz="1700">
              <a:solidFill>
                <a:srgbClr val="284598"/>
              </a:solidFill>
              <a:latin typeface="Roboto"/>
              <a:ea typeface="Roboto"/>
              <a:cs typeface="Roboto"/>
              <a:sym typeface="Roboto"/>
            </a:endParaRPr>
          </a:p>
          <a:p>
            <a:pPr indent="0" lvl="0" marL="0" marR="0" rtl="0" algn="l">
              <a:lnSpc>
                <a:spcPct val="100000"/>
              </a:lnSpc>
              <a:spcBef>
                <a:spcPts val="0"/>
              </a:spcBef>
              <a:spcAft>
                <a:spcPts val="0"/>
              </a:spcAft>
              <a:buNone/>
            </a:pPr>
            <a:r>
              <a:rPr lang="fr" sz="1700" u="sng">
                <a:solidFill>
                  <a:srgbClr val="284598"/>
                </a:solidFill>
                <a:latin typeface="Roboto"/>
                <a:ea typeface="Roboto"/>
                <a:cs typeface="Roboto"/>
                <a:sym typeface="Roboto"/>
              </a:rPr>
              <a:t>2 - </a:t>
            </a:r>
            <a:r>
              <a:rPr lang="fr" sz="1700" u="sng">
                <a:solidFill>
                  <a:srgbClr val="284598"/>
                </a:solidFill>
                <a:latin typeface="Roboto"/>
                <a:ea typeface="Roboto"/>
                <a:cs typeface="Roboto"/>
                <a:sym typeface="Roboto"/>
              </a:rPr>
              <a:t>L'Energy Star Score</a:t>
            </a:r>
            <a:r>
              <a:rPr lang="fr" sz="1700" u="sng">
                <a:solidFill>
                  <a:srgbClr val="284598"/>
                </a:solidFill>
                <a:latin typeface="Roboto"/>
                <a:ea typeface="Roboto"/>
                <a:cs typeface="Roboto"/>
                <a:sym typeface="Roboto"/>
              </a:rPr>
              <a:t> est-elle indispensable à la </a:t>
            </a:r>
            <a:r>
              <a:rPr lang="fr" sz="1700" u="sng">
                <a:solidFill>
                  <a:srgbClr val="284598"/>
                </a:solidFill>
                <a:latin typeface="Roboto"/>
                <a:ea typeface="Roboto"/>
                <a:cs typeface="Roboto"/>
                <a:sym typeface="Roboto"/>
              </a:rPr>
              <a:t>modélisation</a:t>
            </a:r>
            <a:r>
              <a:rPr lang="fr" sz="1700" u="sng">
                <a:solidFill>
                  <a:srgbClr val="284598"/>
                </a:solidFill>
                <a:latin typeface="Roboto"/>
                <a:ea typeface="Roboto"/>
                <a:cs typeface="Roboto"/>
                <a:sym typeface="Roboto"/>
              </a:rPr>
              <a:t> de nos consommations :</a:t>
            </a:r>
            <a:endParaRPr sz="1700" u="sng">
              <a:solidFill>
                <a:srgbClr val="284598"/>
              </a:solidFill>
              <a:latin typeface="Roboto"/>
              <a:ea typeface="Roboto"/>
              <a:cs typeface="Roboto"/>
              <a:sym typeface="Roboto"/>
            </a:endParaRPr>
          </a:p>
          <a:p>
            <a:pPr indent="0" lvl="0" marL="0" marR="0" rtl="0" algn="l">
              <a:lnSpc>
                <a:spcPct val="100000"/>
              </a:lnSpc>
              <a:spcBef>
                <a:spcPts val="0"/>
              </a:spcBef>
              <a:spcAft>
                <a:spcPts val="0"/>
              </a:spcAft>
              <a:buSzPct val="55000"/>
              <a:buNone/>
            </a:pPr>
            <a:r>
              <a:t/>
            </a:r>
            <a:endParaRPr sz="1700">
              <a:solidFill>
                <a:srgbClr val="284598"/>
              </a:solidFill>
              <a:latin typeface="Roboto"/>
              <a:ea typeface="Roboto"/>
              <a:cs typeface="Roboto"/>
              <a:sym typeface="Roboto"/>
            </a:endParaRPr>
          </a:p>
          <a:p>
            <a:pPr indent="0" lvl="0" marL="0" rtl="0" algn="l">
              <a:lnSpc>
                <a:spcPct val="100000"/>
              </a:lnSpc>
              <a:spcBef>
                <a:spcPts val="0"/>
              </a:spcBef>
              <a:spcAft>
                <a:spcPts val="0"/>
              </a:spcAft>
              <a:buNone/>
            </a:pPr>
            <a:r>
              <a:rPr lang="fr" sz="1700">
                <a:solidFill>
                  <a:srgbClr val="284598"/>
                </a:solidFill>
                <a:latin typeface="Roboto"/>
                <a:ea typeface="Roboto"/>
                <a:cs typeface="Roboto"/>
                <a:sym typeface="Roboto"/>
              </a:rPr>
              <a:t>-&gt; L’</a:t>
            </a:r>
            <a:r>
              <a:rPr lang="fr" sz="1700">
                <a:solidFill>
                  <a:srgbClr val="284598"/>
                </a:solidFill>
                <a:latin typeface="Roboto"/>
                <a:ea typeface="Roboto"/>
                <a:cs typeface="Roboto"/>
                <a:sym typeface="Roboto"/>
              </a:rPr>
              <a:t>Energy Star Score est un score relatif et non absolu, il nous faut trouver un meilleur référentiel de scoring</a:t>
            </a:r>
            <a:endParaRPr sz="1700">
              <a:solidFill>
                <a:srgbClr val="284598"/>
              </a:solidFill>
              <a:latin typeface="Roboto"/>
              <a:ea typeface="Roboto"/>
              <a:cs typeface="Roboto"/>
              <a:sym typeface="Roboto"/>
            </a:endParaRPr>
          </a:p>
          <a:p>
            <a:pPr indent="0" lvl="0" marL="0" rtl="0" algn="l">
              <a:lnSpc>
                <a:spcPct val="100000"/>
              </a:lnSpc>
              <a:spcBef>
                <a:spcPts val="0"/>
              </a:spcBef>
              <a:spcAft>
                <a:spcPts val="0"/>
              </a:spcAft>
              <a:buNone/>
            </a:pPr>
            <a:r>
              <a:t/>
            </a:r>
            <a:endParaRPr sz="1700">
              <a:solidFill>
                <a:srgbClr val="284598"/>
              </a:solidFill>
              <a:latin typeface="Roboto"/>
              <a:ea typeface="Roboto"/>
              <a:cs typeface="Roboto"/>
              <a:sym typeface="Roboto"/>
            </a:endParaRPr>
          </a:p>
          <a:p>
            <a:pPr indent="0" lvl="0" marL="0" marR="0" rtl="0" algn="l">
              <a:lnSpc>
                <a:spcPct val="100000"/>
              </a:lnSpc>
              <a:spcBef>
                <a:spcPts val="0"/>
              </a:spcBef>
              <a:spcAft>
                <a:spcPts val="0"/>
              </a:spcAft>
              <a:buNone/>
            </a:pPr>
            <a:r>
              <a:rPr lang="fr" sz="1700" u="sng">
                <a:solidFill>
                  <a:srgbClr val="284598"/>
                </a:solidFill>
                <a:latin typeface="Roboto"/>
                <a:ea typeface="Roboto"/>
                <a:cs typeface="Roboto"/>
                <a:sym typeface="Roboto"/>
              </a:rPr>
              <a:t>3 - La ville de SEATTLE peut-elle atteindre son objectif de neutralité carbone d’ici 2050 :</a:t>
            </a:r>
            <a:endParaRPr sz="1700" u="sng">
              <a:solidFill>
                <a:srgbClr val="284598"/>
              </a:solidFill>
              <a:latin typeface="Roboto"/>
              <a:ea typeface="Roboto"/>
              <a:cs typeface="Roboto"/>
              <a:sym typeface="Roboto"/>
            </a:endParaRPr>
          </a:p>
          <a:p>
            <a:pPr indent="0" lvl="0" marL="0" marR="0" rtl="0" algn="l">
              <a:lnSpc>
                <a:spcPct val="100000"/>
              </a:lnSpc>
              <a:spcBef>
                <a:spcPts val="0"/>
              </a:spcBef>
              <a:spcAft>
                <a:spcPts val="0"/>
              </a:spcAft>
              <a:buNone/>
            </a:pPr>
            <a:r>
              <a:t/>
            </a:r>
            <a:endParaRPr sz="1700">
              <a:solidFill>
                <a:srgbClr val="284598"/>
              </a:solidFill>
              <a:latin typeface="Roboto"/>
              <a:ea typeface="Roboto"/>
              <a:cs typeface="Roboto"/>
              <a:sym typeface="Roboto"/>
            </a:endParaRPr>
          </a:p>
          <a:p>
            <a:pPr indent="0" lvl="0" marL="0" marR="0" rtl="0" algn="l">
              <a:lnSpc>
                <a:spcPct val="100000"/>
              </a:lnSpc>
              <a:spcBef>
                <a:spcPts val="0"/>
              </a:spcBef>
              <a:spcAft>
                <a:spcPts val="0"/>
              </a:spcAft>
              <a:buNone/>
            </a:pPr>
            <a:r>
              <a:rPr lang="fr" sz="1700">
                <a:solidFill>
                  <a:srgbClr val="284598"/>
                </a:solidFill>
                <a:latin typeface="Roboto"/>
                <a:ea typeface="Roboto"/>
                <a:cs typeface="Roboto"/>
                <a:sym typeface="Roboto"/>
              </a:rPr>
              <a:t>-&gt; Cette question </a:t>
            </a:r>
            <a:r>
              <a:rPr lang="fr" sz="1700">
                <a:solidFill>
                  <a:srgbClr val="284598"/>
                </a:solidFill>
                <a:latin typeface="Roboto"/>
                <a:ea typeface="Roboto"/>
                <a:cs typeface="Roboto"/>
                <a:sym typeface="Roboto"/>
              </a:rPr>
              <a:t>requiert</a:t>
            </a:r>
            <a:r>
              <a:rPr lang="fr" sz="1700">
                <a:solidFill>
                  <a:srgbClr val="284598"/>
                </a:solidFill>
                <a:latin typeface="Roboto"/>
                <a:ea typeface="Roboto"/>
                <a:cs typeface="Roboto"/>
                <a:sym typeface="Roboto"/>
              </a:rPr>
              <a:t> d’obtenir des relevés de consommation sur un plus grand nombre d’années afin de </a:t>
            </a:r>
            <a:r>
              <a:rPr lang="fr" sz="1700">
                <a:solidFill>
                  <a:srgbClr val="284598"/>
                </a:solidFill>
                <a:latin typeface="Roboto"/>
                <a:ea typeface="Roboto"/>
                <a:cs typeface="Roboto"/>
                <a:sym typeface="Roboto"/>
              </a:rPr>
              <a:t>modéliser</a:t>
            </a:r>
            <a:r>
              <a:rPr lang="fr" sz="1700">
                <a:solidFill>
                  <a:srgbClr val="284598"/>
                </a:solidFill>
                <a:latin typeface="Roboto"/>
                <a:ea typeface="Roboto"/>
                <a:cs typeface="Roboto"/>
                <a:sym typeface="Roboto"/>
              </a:rPr>
              <a:t> un comportement global, en revanche les </a:t>
            </a:r>
            <a:r>
              <a:rPr lang="fr" sz="1700">
                <a:solidFill>
                  <a:srgbClr val="284598"/>
                </a:solidFill>
                <a:latin typeface="Roboto"/>
                <a:ea typeface="Roboto"/>
                <a:cs typeface="Roboto"/>
                <a:sym typeface="Roboto"/>
              </a:rPr>
              <a:t>économies</a:t>
            </a:r>
            <a:r>
              <a:rPr lang="fr" sz="1700">
                <a:solidFill>
                  <a:srgbClr val="284598"/>
                </a:solidFill>
                <a:latin typeface="Roboto"/>
                <a:ea typeface="Roboto"/>
                <a:cs typeface="Roboto"/>
                <a:sym typeface="Roboto"/>
              </a:rPr>
              <a:t> </a:t>
            </a:r>
            <a:r>
              <a:rPr lang="fr" sz="1700">
                <a:solidFill>
                  <a:srgbClr val="284598"/>
                </a:solidFill>
                <a:latin typeface="Roboto"/>
                <a:ea typeface="Roboto"/>
                <a:cs typeface="Roboto"/>
                <a:sym typeface="Roboto"/>
              </a:rPr>
              <a:t>réalisées</a:t>
            </a:r>
            <a:r>
              <a:rPr lang="fr" sz="1700">
                <a:solidFill>
                  <a:srgbClr val="284598"/>
                </a:solidFill>
                <a:latin typeface="Roboto"/>
                <a:ea typeface="Roboto"/>
                <a:cs typeface="Roboto"/>
                <a:sym typeface="Roboto"/>
              </a:rPr>
              <a:t> par notre algorithme </a:t>
            </a:r>
            <a:r>
              <a:rPr lang="fr" sz="1700">
                <a:solidFill>
                  <a:srgbClr val="284598"/>
                </a:solidFill>
                <a:latin typeface="Roboto"/>
                <a:ea typeface="Roboto"/>
                <a:cs typeface="Roboto"/>
                <a:sym typeface="Roboto"/>
              </a:rPr>
              <a:t>pourraient</a:t>
            </a:r>
            <a:r>
              <a:rPr lang="fr" sz="1700">
                <a:solidFill>
                  <a:srgbClr val="284598"/>
                </a:solidFill>
                <a:latin typeface="Roboto"/>
                <a:ea typeface="Roboto"/>
                <a:cs typeface="Roboto"/>
                <a:sym typeface="Roboto"/>
              </a:rPr>
              <a:t> permettre de mettre en place des plans de politique de </a:t>
            </a:r>
            <a:r>
              <a:rPr lang="fr" sz="1700">
                <a:solidFill>
                  <a:srgbClr val="284598"/>
                </a:solidFill>
                <a:latin typeface="Roboto"/>
                <a:ea typeface="Roboto"/>
                <a:cs typeface="Roboto"/>
                <a:sym typeface="Roboto"/>
              </a:rPr>
              <a:t>réduction</a:t>
            </a:r>
            <a:r>
              <a:rPr lang="fr" sz="1700">
                <a:solidFill>
                  <a:srgbClr val="284598"/>
                </a:solidFill>
                <a:latin typeface="Roboto"/>
                <a:ea typeface="Roboto"/>
                <a:cs typeface="Roboto"/>
                <a:sym typeface="Roboto"/>
              </a:rPr>
              <a:t> de consommation par la ville</a:t>
            </a:r>
            <a:endParaRPr sz="1700">
              <a:solidFill>
                <a:srgbClr val="284598"/>
              </a:solidFill>
              <a:latin typeface="Roboto"/>
              <a:ea typeface="Roboto"/>
              <a:cs typeface="Roboto"/>
              <a:sym typeface="Roboto"/>
            </a:endParaRPr>
          </a:p>
        </p:txBody>
      </p:sp>
      <p:sp>
        <p:nvSpPr>
          <p:cNvPr id="347" name="Google Shape;347;p40"/>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fr">
                <a:solidFill>
                  <a:srgbClr val="284598"/>
                </a:solidFill>
                <a:latin typeface="Roboto"/>
                <a:ea typeface="Roboto"/>
                <a:cs typeface="Roboto"/>
                <a:sym typeface="Roboto"/>
              </a:rPr>
              <a:t>Conclusions</a:t>
            </a:r>
            <a:endParaRPr b="1">
              <a:solidFill>
                <a:srgbClr val="284598"/>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fr">
                <a:solidFill>
                  <a:srgbClr val="284598"/>
                </a:solidFill>
                <a:latin typeface="Roboto"/>
                <a:ea typeface="Roboto"/>
                <a:cs typeface="Roboto"/>
                <a:sym typeface="Roboto"/>
              </a:rPr>
              <a:t>Présenta</a:t>
            </a:r>
            <a:r>
              <a:rPr b="1" lang="fr">
                <a:solidFill>
                  <a:srgbClr val="284598"/>
                </a:solidFill>
                <a:latin typeface="Roboto"/>
                <a:ea typeface="Roboto"/>
                <a:cs typeface="Roboto"/>
                <a:sym typeface="Roboto"/>
              </a:rPr>
              <a:t>tion</a:t>
            </a:r>
            <a:r>
              <a:rPr b="1" lang="fr">
                <a:solidFill>
                  <a:srgbClr val="284598"/>
                </a:solidFill>
                <a:latin typeface="Roboto"/>
                <a:ea typeface="Roboto"/>
                <a:cs typeface="Roboto"/>
                <a:sym typeface="Roboto"/>
              </a:rPr>
              <a:t> du Dataset </a:t>
            </a:r>
            <a:r>
              <a:rPr b="1" lang="fr">
                <a:solidFill>
                  <a:srgbClr val="284598"/>
                </a:solidFill>
                <a:latin typeface="Roboto"/>
                <a:ea typeface="Roboto"/>
                <a:cs typeface="Roboto"/>
                <a:sym typeface="Roboto"/>
              </a:rPr>
              <a:t>(1/2) “pre cleaning” </a:t>
            </a:r>
            <a:endParaRPr/>
          </a:p>
        </p:txBody>
      </p:sp>
      <p:pic>
        <p:nvPicPr>
          <p:cNvPr id="75" name="Google Shape;75;p15"/>
          <p:cNvPicPr preferRelativeResize="0"/>
          <p:nvPr/>
        </p:nvPicPr>
        <p:blipFill>
          <a:blip r:embed="rId3">
            <a:alphaModFix/>
          </a:blip>
          <a:stretch>
            <a:fillRect/>
          </a:stretch>
        </p:blipFill>
        <p:spPr>
          <a:xfrm>
            <a:off x="76200" y="1017725"/>
            <a:ext cx="6981826" cy="2082450"/>
          </a:xfrm>
          <a:prstGeom prst="rect">
            <a:avLst/>
          </a:prstGeom>
          <a:noFill/>
          <a:ln>
            <a:noFill/>
          </a:ln>
        </p:spPr>
      </p:pic>
      <p:pic>
        <p:nvPicPr>
          <p:cNvPr id="76" name="Google Shape;76;p15"/>
          <p:cNvPicPr preferRelativeResize="0"/>
          <p:nvPr/>
        </p:nvPicPr>
        <p:blipFill>
          <a:blip r:embed="rId4">
            <a:alphaModFix/>
          </a:blip>
          <a:stretch>
            <a:fillRect/>
          </a:stretch>
        </p:blipFill>
        <p:spPr>
          <a:xfrm>
            <a:off x="83100" y="2944123"/>
            <a:ext cx="7051123" cy="2025825"/>
          </a:xfrm>
          <a:prstGeom prst="rect">
            <a:avLst/>
          </a:prstGeom>
          <a:noFill/>
          <a:ln>
            <a:noFill/>
          </a:ln>
        </p:spPr>
      </p:pic>
      <p:sp>
        <p:nvSpPr>
          <p:cNvPr id="77" name="Google Shape;77;p15"/>
          <p:cNvSpPr txBox="1"/>
          <p:nvPr/>
        </p:nvSpPr>
        <p:spPr>
          <a:xfrm>
            <a:off x="7467600" y="1295400"/>
            <a:ext cx="1133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400">
                <a:solidFill>
                  <a:srgbClr val="284598"/>
                </a:solidFill>
                <a:latin typeface="Roboto"/>
                <a:ea typeface="Roboto"/>
                <a:cs typeface="Roboto"/>
                <a:sym typeface="Roboto"/>
              </a:rPr>
              <a:t>2015</a:t>
            </a:r>
            <a:endParaRPr sz="2400">
              <a:solidFill>
                <a:schemeClr val="dk1"/>
              </a:solidFill>
              <a:latin typeface="Roboto"/>
              <a:ea typeface="Roboto"/>
              <a:cs typeface="Roboto"/>
              <a:sym typeface="Roboto"/>
            </a:endParaRPr>
          </a:p>
        </p:txBody>
      </p:sp>
      <p:sp>
        <p:nvSpPr>
          <p:cNvPr id="78" name="Google Shape;78;p15"/>
          <p:cNvSpPr txBox="1"/>
          <p:nvPr/>
        </p:nvSpPr>
        <p:spPr>
          <a:xfrm>
            <a:off x="7448550" y="3287550"/>
            <a:ext cx="1381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400">
                <a:solidFill>
                  <a:srgbClr val="284598"/>
                </a:solidFill>
                <a:latin typeface="Roboto"/>
                <a:ea typeface="Roboto"/>
                <a:cs typeface="Roboto"/>
                <a:sym typeface="Roboto"/>
              </a:rPr>
              <a:t>2016</a:t>
            </a:r>
            <a:endParaRPr sz="2400">
              <a:latin typeface="Roboto"/>
              <a:ea typeface="Roboto"/>
              <a:cs typeface="Roboto"/>
              <a:sym typeface="Roboto"/>
            </a:endParaRPr>
          </a:p>
        </p:txBody>
      </p:sp>
      <p:sp>
        <p:nvSpPr>
          <p:cNvPr id="79" name="Google Shape;79;p15"/>
          <p:cNvSpPr txBox="1"/>
          <p:nvPr/>
        </p:nvSpPr>
        <p:spPr>
          <a:xfrm>
            <a:off x="6144000" y="4781550"/>
            <a:ext cx="3000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fr" sz="1000">
                <a:solidFill>
                  <a:schemeClr val="dk1"/>
                </a:solidFill>
                <a:latin typeface="Roboto"/>
                <a:ea typeface="Roboto"/>
                <a:cs typeface="Roboto"/>
                <a:sym typeface="Roboto"/>
              </a:rPr>
              <a:t>made with : </a:t>
            </a:r>
            <a:r>
              <a:rPr lang="fr" sz="1000">
                <a:solidFill>
                  <a:schemeClr val="dk1"/>
                </a:solidFill>
                <a:highlight>
                  <a:srgbClr val="FFFFFF"/>
                </a:highlight>
                <a:uFill>
                  <a:noFill/>
                </a:uFill>
                <a:latin typeface="Roboto"/>
                <a:ea typeface="Roboto"/>
                <a:cs typeface="Roboto"/>
                <a:sym typeface="Roboto"/>
                <a:hlinkClick r:id="rId5">
                  <a:extLst>
                    <a:ext uri="{A12FA001-AC4F-418D-AE19-62706E023703}">
                      <ahyp:hlinkClr val="tx"/>
                    </a:ext>
                  </a:extLst>
                </a:hlinkClick>
              </a:rPr>
              <a:t>pandas-profiling v3.1.1</a:t>
            </a:r>
            <a:endParaRPr sz="1000">
              <a:solidFill>
                <a:schemeClr val="dk1"/>
              </a:solidFill>
              <a:latin typeface="Roboto"/>
              <a:ea typeface="Roboto"/>
              <a:cs typeface="Roboto"/>
              <a:sym typeface="Roboto"/>
            </a:endParaRPr>
          </a:p>
        </p:txBody>
      </p:sp>
      <p:sp>
        <p:nvSpPr>
          <p:cNvPr id="80" name="Google Shape;80;p15"/>
          <p:cNvSpPr/>
          <p:nvPr/>
        </p:nvSpPr>
        <p:spPr>
          <a:xfrm>
            <a:off x="2952750" y="1362075"/>
            <a:ext cx="257100" cy="272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p:nvPr/>
        </p:nvSpPr>
        <p:spPr>
          <a:xfrm>
            <a:off x="2876550" y="3190875"/>
            <a:ext cx="257100" cy="272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p:nvPr/>
        </p:nvSpPr>
        <p:spPr>
          <a:xfrm>
            <a:off x="6553200" y="1295400"/>
            <a:ext cx="257100" cy="554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p:nvPr/>
        </p:nvSpPr>
        <p:spPr>
          <a:xfrm>
            <a:off x="6438900" y="3200400"/>
            <a:ext cx="257100" cy="1024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5"/>
          <p:cNvSpPr/>
          <p:nvPr/>
        </p:nvSpPr>
        <p:spPr>
          <a:xfrm>
            <a:off x="2771850" y="2143125"/>
            <a:ext cx="800100" cy="272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p:nvPr/>
        </p:nvSpPr>
        <p:spPr>
          <a:xfrm>
            <a:off x="2681250" y="3952875"/>
            <a:ext cx="800100" cy="272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5"/>
          <p:cNvSpPr txBox="1"/>
          <p:nvPr/>
        </p:nvSpPr>
        <p:spPr>
          <a:xfrm>
            <a:off x="4972425" y="2066925"/>
            <a:ext cx="3247500" cy="738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fr" sz="1200">
                <a:latin typeface="Roboto"/>
                <a:ea typeface="Roboto"/>
                <a:cs typeface="Roboto"/>
                <a:sym typeface="Roboto"/>
              </a:rPr>
              <a:t>1 - Adapter les colonnes non-conformes</a:t>
            </a:r>
            <a:endParaRPr sz="1200">
              <a:latin typeface="Roboto"/>
              <a:ea typeface="Roboto"/>
              <a:cs typeface="Roboto"/>
              <a:sym typeface="Roboto"/>
            </a:endParaRPr>
          </a:p>
          <a:p>
            <a:pPr indent="0" lvl="0" marL="0" rtl="0" algn="l">
              <a:spcBef>
                <a:spcPts val="0"/>
              </a:spcBef>
              <a:spcAft>
                <a:spcPts val="0"/>
              </a:spcAft>
              <a:buNone/>
            </a:pPr>
            <a:r>
              <a:rPr lang="fr" sz="1200">
                <a:latin typeface="Roboto"/>
                <a:ea typeface="Roboto"/>
                <a:cs typeface="Roboto"/>
                <a:sym typeface="Roboto"/>
              </a:rPr>
              <a:t>2 - Remplir la donnée </a:t>
            </a:r>
            <a:r>
              <a:rPr lang="fr" sz="1200">
                <a:latin typeface="Roboto"/>
                <a:ea typeface="Roboto"/>
                <a:cs typeface="Roboto"/>
                <a:sym typeface="Roboto"/>
              </a:rPr>
              <a:t>manquante</a:t>
            </a:r>
            <a:endParaRPr sz="1200">
              <a:latin typeface="Roboto"/>
              <a:ea typeface="Roboto"/>
              <a:cs typeface="Roboto"/>
              <a:sym typeface="Roboto"/>
            </a:endParaRPr>
          </a:p>
          <a:p>
            <a:pPr indent="0" lvl="0" marL="0" rtl="0" algn="l">
              <a:spcBef>
                <a:spcPts val="0"/>
              </a:spcBef>
              <a:spcAft>
                <a:spcPts val="0"/>
              </a:spcAft>
              <a:buNone/>
            </a:pPr>
            <a:r>
              <a:rPr lang="fr" sz="1200">
                <a:latin typeface="Roboto"/>
                <a:ea typeface="Roboto"/>
                <a:cs typeface="Roboto"/>
                <a:sym typeface="Roboto"/>
              </a:rPr>
              <a:t>3 - Supprimer/modifier certaines colonnes</a:t>
            </a:r>
            <a:endParaRPr b="1" sz="2800">
              <a:solidFill>
                <a:srgbClr val="284598"/>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6"/>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fr">
                <a:solidFill>
                  <a:srgbClr val="284598"/>
                </a:solidFill>
                <a:latin typeface="Roboto"/>
                <a:ea typeface="Roboto"/>
                <a:cs typeface="Roboto"/>
                <a:sym typeface="Roboto"/>
              </a:rPr>
              <a:t>Présentation du Dataset (2/2) </a:t>
            </a:r>
            <a:r>
              <a:rPr b="1" lang="fr">
                <a:solidFill>
                  <a:srgbClr val="284598"/>
                </a:solidFill>
                <a:latin typeface="Roboto"/>
                <a:ea typeface="Roboto"/>
                <a:cs typeface="Roboto"/>
                <a:sym typeface="Roboto"/>
              </a:rPr>
              <a:t>“post cleaning”</a:t>
            </a:r>
            <a:endParaRPr/>
          </a:p>
        </p:txBody>
      </p:sp>
      <p:pic>
        <p:nvPicPr>
          <p:cNvPr id="92" name="Google Shape;92;p16"/>
          <p:cNvPicPr preferRelativeResize="0"/>
          <p:nvPr/>
        </p:nvPicPr>
        <p:blipFill>
          <a:blip r:embed="rId3">
            <a:alphaModFix/>
          </a:blip>
          <a:stretch>
            <a:fillRect/>
          </a:stretch>
        </p:blipFill>
        <p:spPr>
          <a:xfrm>
            <a:off x="152400" y="1093925"/>
            <a:ext cx="8839201" cy="3143272"/>
          </a:xfrm>
          <a:prstGeom prst="rect">
            <a:avLst/>
          </a:prstGeom>
          <a:noFill/>
          <a:ln>
            <a:noFill/>
          </a:ln>
        </p:spPr>
      </p:pic>
      <p:sp>
        <p:nvSpPr>
          <p:cNvPr id="93" name="Google Shape;93;p16"/>
          <p:cNvSpPr/>
          <p:nvPr/>
        </p:nvSpPr>
        <p:spPr>
          <a:xfrm>
            <a:off x="3350550" y="2142000"/>
            <a:ext cx="975000" cy="554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6"/>
          <p:cNvSpPr txBox="1"/>
          <p:nvPr/>
        </p:nvSpPr>
        <p:spPr>
          <a:xfrm>
            <a:off x="4195475" y="2234400"/>
            <a:ext cx="3177900" cy="3693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393F50"/>
              </a:buClr>
              <a:buSzPts val="1200"/>
              <a:buFont typeface="Roboto"/>
              <a:buChar char="➔"/>
            </a:pPr>
            <a:r>
              <a:rPr lang="fr" sz="1200">
                <a:solidFill>
                  <a:srgbClr val="393F50"/>
                </a:solidFill>
                <a:highlight>
                  <a:srgbClr val="FFFFFF"/>
                </a:highlight>
                <a:latin typeface="Roboto"/>
                <a:ea typeface="Roboto"/>
                <a:cs typeface="Roboto"/>
                <a:sym typeface="Roboto"/>
              </a:rPr>
              <a:t>(EnergySTAR Score) = 33% vide</a:t>
            </a:r>
            <a:endParaRPr sz="1050">
              <a:solidFill>
                <a:srgbClr val="FFFF00"/>
              </a:solidFill>
              <a:highlight>
                <a:srgbClr val="000000"/>
              </a:highlight>
              <a:latin typeface="Courier New"/>
              <a:ea typeface="Courier New"/>
              <a:cs typeface="Courier New"/>
              <a:sym typeface="Courier New"/>
            </a:endParaRPr>
          </a:p>
        </p:txBody>
      </p:sp>
      <p:sp>
        <p:nvSpPr>
          <p:cNvPr id="95" name="Google Shape;95;p16"/>
          <p:cNvSpPr txBox="1"/>
          <p:nvPr/>
        </p:nvSpPr>
        <p:spPr>
          <a:xfrm>
            <a:off x="5623600" y="3218550"/>
            <a:ext cx="2904900" cy="1139100"/>
          </a:xfrm>
          <a:prstGeom prst="rect">
            <a:avLst/>
          </a:prstGeom>
          <a:solidFill>
            <a:srgbClr val="F3F3F3"/>
          </a:solidFill>
          <a:ln cap="flat" cmpd="sng" w="9525">
            <a:solidFill>
              <a:srgbClr val="22222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fr" sz="1200">
                <a:latin typeface="Roboto"/>
                <a:ea typeface="Roboto"/>
                <a:cs typeface="Roboto"/>
                <a:sym typeface="Roboto"/>
              </a:rPr>
              <a:t>Et maintenant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marR="0" rtl="0" algn="l">
              <a:lnSpc>
                <a:spcPct val="100000"/>
              </a:lnSpc>
              <a:spcBef>
                <a:spcPts val="0"/>
              </a:spcBef>
              <a:spcAft>
                <a:spcPts val="0"/>
              </a:spcAft>
              <a:buNone/>
            </a:pPr>
            <a:r>
              <a:rPr lang="fr" sz="1200">
                <a:latin typeface="Roboto"/>
                <a:ea typeface="Roboto"/>
                <a:cs typeface="Roboto"/>
                <a:sym typeface="Roboto"/>
              </a:rPr>
              <a:t>-&gt; Etude de la donnée/indicateurs</a:t>
            </a:r>
            <a:endParaRPr sz="1200">
              <a:latin typeface="Roboto"/>
              <a:ea typeface="Roboto"/>
              <a:cs typeface="Roboto"/>
              <a:sym typeface="Roboto"/>
            </a:endParaRPr>
          </a:p>
          <a:p>
            <a:pPr indent="0" lvl="0" marL="0" marR="0" rtl="0" algn="l">
              <a:lnSpc>
                <a:spcPct val="100000"/>
              </a:lnSpc>
              <a:spcBef>
                <a:spcPts val="0"/>
              </a:spcBef>
              <a:spcAft>
                <a:spcPts val="0"/>
              </a:spcAft>
              <a:buNone/>
            </a:pPr>
            <a:r>
              <a:rPr lang="fr" sz="1200">
                <a:latin typeface="Roboto"/>
                <a:ea typeface="Roboto"/>
                <a:cs typeface="Roboto"/>
                <a:sym typeface="Roboto"/>
              </a:rPr>
              <a:t>-&gt; Choix du modèle</a:t>
            </a:r>
            <a:endParaRPr sz="1200">
              <a:latin typeface="Roboto"/>
              <a:ea typeface="Roboto"/>
              <a:cs typeface="Roboto"/>
              <a:sym typeface="Roboto"/>
            </a:endParaRPr>
          </a:p>
          <a:p>
            <a:pPr indent="0" lvl="0" marL="0" marR="0" rtl="0" algn="l">
              <a:lnSpc>
                <a:spcPct val="100000"/>
              </a:lnSpc>
              <a:spcBef>
                <a:spcPts val="0"/>
              </a:spcBef>
              <a:spcAft>
                <a:spcPts val="0"/>
              </a:spcAft>
              <a:buNone/>
            </a:pPr>
            <a:r>
              <a:rPr lang="fr" sz="1200">
                <a:latin typeface="Roboto"/>
                <a:ea typeface="Roboto"/>
                <a:cs typeface="Roboto"/>
                <a:sym typeface="Roboto"/>
              </a:rPr>
              <a:t>-&gt; Modélisation</a:t>
            </a:r>
            <a:endParaRPr>
              <a:latin typeface="Nunito"/>
              <a:ea typeface="Nunito"/>
              <a:cs typeface="Nunito"/>
              <a:sym typeface="Nunito"/>
            </a:endParaRPr>
          </a:p>
        </p:txBody>
      </p:sp>
      <p:sp>
        <p:nvSpPr>
          <p:cNvPr id="96" name="Google Shape;96;p16"/>
          <p:cNvSpPr txBox="1"/>
          <p:nvPr/>
        </p:nvSpPr>
        <p:spPr>
          <a:xfrm>
            <a:off x="6144000" y="4781550"/>
            <a:ext cx="3000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fr" sz="1000">
                <a:solidFill>
                  <a:schemeClr val="dk1"/>
                </a:solidFill>
                <a:latin typeface="Roboto"/>
                <a:ea typeface="Roboto"/>
                <a:cs typeface="Roboto"/>
                <a:sym typeface="Roboto"/>
              </a:rPr>
              <a:t>made with : </a:t>
            </a:r>
            <a:r>
              <a:rPr lang="fr" sz="1000">
                <a:solidFill>
                  <a:schemeClr val="dk1"/>
                </a:solidFill>
                <a:highlight>
                  <a:srgbClr val="FFFFFF"/>
                </a:highlight>
                <a:uFill>
                  <a:noFill/>
                </a:uFill>
                <a:latin typeface="Roboto"/>
                <a:ea typeface="Roboto"/>
                <a:cs typeface="Roboto"/>
                <a:sym typeface="Roboto"/>
                <a:hlinkClick r:id="rId4">
                  <a:extLst>
                    <a:ext uri="{A12FA001-AC4F-418D-AE19-62706E023703}">
                      <ahyp:hlinkClr val="tx"/>
                    </a:ext>
                  </a:extLst>
                </a:hlinkClick>
              </a:rPr>
              <a:t>pandas-profiling v3.1.1</a:t>
            </a:r>
            <a:endParaRPr sz="1000">
              <a:solidFill>
                <a:schemeClr val="dk1"/>
              </a:solidFill>
              <a:latin typeface="Roboto"/>
              <a:ea typeface="Roboto"/>
              <a:cs typeface="Roboto"/>
              <a:sym typeface="Roboto"/>
            </a:endParaRPr>
          </a:p>
        </p:txBody>
      </p:sp>
      <p:sp>
        <p:nvSpPr>
          <p:cNvPr id="97" name="Google Shape;97;p16"/>
          <p:cNvSpPr txBox="1"/>
          <p:nvPr/>
        </p:nvSpPr>
        <p:spPr>
          <a:xfrm>
            <a:off x="0" y="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rgbClr val="393F50"/>
              </a:solidFill>
              <a:highlight>
                <a:srgbClr val="FFFFFF"/>
              </a:highlight>
              <a:latin typeface="Roboto"/>
              <a:ea typeface="Roboto"/>
              <a:cs typeface="Roboto"/>
              <a:sym typeface="Roboto"/>
            </a:endParaRPr>
          </a:p>
        </p:txBody>
      </p:sp>
      <p:sp>
        <p:nvSpPr>
          <p:cNvPr id="98" name="Google Shape;98;p16"/>
          <p:cNvSpPr txBox="1"/>
          <p:nvPr/>
        </p:nvSpPr>
        <p:spPr>
          <a:xfrm>
            <a:off x="401925" y="4389600"/>
            <a:ext cx="3676800" cy="3693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393F50"/>
              </a:buClr>
              <a:buSzPts val="1200"/>
              <a:buFont typeface="Roboto"/>
              <a:buChar char="➔"/>
            </a:pPr>
            <a:r>
              <a:rPr lang="fr" sz="1200">
                <a:solidFill>
                  <a:srgbClr val="393F50"/>
                </a:solidFill>
                <a:highlight>
                  <a:srgbClr val="FFFFFF"/>
                </a:highlight>
                <a:latin typeface="Roboto"/>
                <a:ea typeface="Roboto"/>
                <a:cs typeface="Roboto"/>
                <a:sym typeface="Roboto"/>
              </a:rPr>
              <a:t>Non Residential Buildings</a:t>
            </a:r>
            <a:endParaRPr sz="1050">
              <a:solidFill>
                <a:srgbClr val="FFFF00"/>
              </a:solidFill>
              <a:highlight>
                <a:srgbClr val="000000"/>
              </a:highlight>
              <a:latin typeface="Courier New"/>
              <a:ea typeface="Courier New"/>
              <a:cs typeface="Courier New"/>
              <a:sym typeface="Courier New"/>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7"/>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fr">
                <a:solidFill>
                  <a:srgbClr val="284598"/>
                </a:solidFill>
                <a:latin typeface="Roboto"/>
                <a:ea typeface="Roboto"/>
                <a:cs typeface="Roboto"/>
                <a:sym typeface="Roboto"/>
              </a:rPr>
              <a:t>Explication des variables</a:t>
            </a:r>
            <a:endParaRPr/>
          </a:p>
        </p:txBody>
      </p:sp>
      <p:sp>
        <p:nvSpPr>
          <p:cNvPr id="104" name="Google Shape;104;p17"/>
          <p:cNvSpPr/>
          <p:nvPr/>
        </p:nvSpPr>
        <p:spPr>
          <a:xfrm>
            <a:off x="3546200" y="3947825"/>
            <a:ext cx="398100" cy="247800"/>
          </a:xfrm>
          <a:prstGeom prst="rightArrow">
            <a:avLst>
              <a:gd fmla="val 50000" name="adj1"/>
              <a:gd fmla="val 50000" name="adj2"/>
            </a:avLst>
          </a:prstGeom>
          <a:solidFill>
            <a:srgbClr val="393F50"/>
          </a:solidFill>
          <a:ln cap="flat" cmpd="sng" w="9525">
            <a:solidFill>
              <a:srgbClr val="393F5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7"/>
          <p:cNvSpPr txBox="1"/>
          <p:nvPr/>
        </p:nvSpPr>
        <p:spPr>
          <a:xfrm>
            <a:off x="587200" y="3208975"/>
            <a:ext cx="3000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200">
                <a:solidFill>
                  <a:srgbClr val="393F50"/>
                </a:solidFill>
                <a:highlight>
                  <a:srgbClr val="FFFFFF"/>
                </a:highlight>
                <a:latin typeface="Roboto"/>
                <a:ea typeface="Roboto"/>
                <a:cs typeface="Roboto"/>
                <a:sym typeface="Roboto"/>
              </a:rPr>
              <a:t>En prenant en compte toutes les consommations d'énergie, le score “SiteEnergyUse(kBtu)” fournit une évaluation complète de l'efficacité énergétique d'un bâtiment.</a:t>
            </a:r>
            <a:endParaRPr/>
          </a:p>
        </p:txBody>
      </p:sp>
      <p:sp>
        <p:nvSpPr>
          <p:cNvPr id="106" name="Google Shape;106;p17"/>
          <p:cNvSpPr txBox="1"/>
          <p:nvPr/>
        </p:nvSpPr>
        <p:spPr>
          <a:xfrm>
            <a:off x="587200" y="2151725"/>
            <a:ext cx="3624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200">
                <a:solidFill>
                  <a:srgbClr val="393F50"/>
                </a:solidFill>
                <a:highlight>
                  <a:srgbClr val="FFFFFF"/>
                </a:highlight>
                <a:latin typeface="Roboto"/>
                <a:ea typeface="Roboto"/>
                <a:cs typeface="Roboto"/>
                <a:sym typeface="Roboto"/>
              </a:rPr>
              <a:t>Plusieurs variables concernent les surfaces (GFA = Gross floor area)</a:t>
            </a:r>
            <a:endParaRPr sz="1200">
              <a:latin typeface="Roboto"/>
              <a:ea typeface="Roboto"/>
              <a:cs typeface="Roboto"/>
              <a:sym typeface="Roboto"/>
            </a:endParaRPr>
          </a:p>
        </p:txBody>
      </p:sp>
      <p:sp>
        <p:nvSpPr>
          <p:cNvPr id="107" name="Google Shape;107;p17"/>
          <p:cNvSpPr/>
          <p:nvPr/>
        </p:nvSpPr>
        <p:spPr>
          <a:xfrm>
            <a:off x="3404700" y="2614325"/>
            <a:ext cx="398100" cy="247800"/>
          </a:xfrm>
          <a:prstGeom prst="rightArrow">
            <a:avLst>
              <a:gd fmla="val 50000" name="adj1"/>
              <a:gd fmla="val 50000" name="adj2"/>
            </a:avLst>
          </a:prstGeom>
          <a:solidFill>
            <a:srgbClr val="393F50"/>
          </a:solidFill>
          <a:ln cap="flat" cmpd="sng" w="9525">
            <a:solidFill>
              <a:srgbClr val="393F5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7"/>
          <p:cNvSpPr txBox="1"/>
          <p:nvPr/>
        </p:nvSpPr>
        <p:spPr>
          <a:xfrm>
            <a:off x="206200" y="1118875"/>
            <a:ext cx="3994200" cy="738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fr" sz="1200" u="sng">
                <a:solidFill>
                  <a:srgbClr val="393F50"/>
                </a:solidFill>
                <a:latin typeface="Roboto"/>
                <a:ea typeface="Roboto"/>
                <a:cs typeface="Roboto"/>
                <a:sym typeface="Roboto"/>
              </a:rPr>
              <a:t>Les variables à prédire sont : </a:t>
            </a:r>
            <a:endParaRPr sz="1200" u="sng">
              <a:solidFill>
                <a:srgbClr val="393F50"/>
              </a:solidFill>
              <a:latin typeface="Roboto"/>
              <a:ea typeface="Roboto"/>
              <a:cs typeface="Roboto"/>
              <a:sym typeface="Roboto"/>
            </a:endParaRPr>
          </a:p>
          <a:p>
            <a:pPr indent="-304800" lvl="0" marL="457200" marR="0" rtl="0" algn="l">
              <a:lnSpc>
                <a:spcPct val="100000"/>
              </a:lnSpc>
              <a:spcBef>
                <a:spcPts val="0"/>
              </a:spcBef>
              <a:spcAft>
                <a:spcPts val="0"/>
              </a:spcAft>
              <a:buClr>
                <a:srgbClr val="393F50"/>
              </a:buClr>
              <a:buSzPts val="1200"/>
              <a:buFont typeface="Roboto"/>
              <a:buChar char="➔"/>
            </a:pPr>
            <a:r>
              <a:rPr lang="fr" sz="1200">
                <a:solidFill>
                  <a:srgbClr val="393F50"/>
                </a:solidFill>
                <a:latin typeface="Roboto"/>
                <a:ea typeface="Roboto"/>
                <a:cs typeface="Roboto"/>
                <a:sym typeface="Roboto"/>
              </a:rPr>
              <a:t>TotalGHGEmissions - “Emission C02”</a:t>
            </a:r>
            <a:endParaRPr sz="1200">
              <a:solidFill>
                <a:srgbClr val="393F50"/>
              </a:solidFill>
              <a:latin typeface="Roboto"/>
              <a:ea typeface="Roboto"/>
              <a:cs typeface="Roboto"/>
              <a:sym typeface="Roboto"/>
            </a:endParaRPr>
          </a:p>
          <a:p>
            <a:pPr indent="-304800" lvl="0" marL="457200" marR="0" rtl="0" algn="l">
              <a:lnSpc>
                <a:spcPct val="100000"/>
              </a:lnSpc>
              <a:spcBef>
                <a:spcPts val="0"/>
              </a:spcBef>
              <a:spcAft>
                <a:spcPts val="0"/>
              </a:spcAft>
              <a:buClr>
                <a:srgbClr val="393F50"/>
              </a:buClr>
              <a:buSzPts val="1200"/>
              <a:buFont typeface="Roboto"/>
              <a:buChar char="➔"/>
            </a:pPr>
            <a:r>
              <a:rPr lang="fr" sz="1200">
                <a:solidFill>
                  <a:srgbClr val="393F50"/>
                </a:solidFill>
                <a:latin typeface="Roboto"/>
                <a:ea typeface="Roboto"/>
                <a:cs typeface="Roboto"/>
                <a:sym typeface="Roboto"/>
              </a:rPr>
              <a:t>SiteEnergyUse(kBtu) - “Consommation d’energie”</a:t>
            </a:r>
            <a:endParaRPr sz="1050">
              <a:solidFill>
                <a:srgbClr val="FFFF00"/>
              </a:solidFill>
              <a:latin typeface="Roboto"/>
              <a:ea typeface="Roboto"/>
              <a:cs typeface="Roboto"/>
              <a:sym typeface="Roboto"/>
            </a:endParaRPr>
          </a:p>
        </p:txBody>
      </p:sp>
      <p:grpSp>
        <p:nvGrpSpPr>
          <p:cNvPr id="109" name="Google Shape;109;p17"/>
          <p:cNvGrpSpPr/>
          <p:nvPr/>
        </p:nvGrpSpPr>
        <p:grpSpPr>
          <a:xfrm>
            <a:off x="4259175" y="654200"/>
            <a:ext cx="4754250" cy="3719750"/>
            <a:chOff x="4259175" y="654200"/>
            <a:chExt cx="4754250" cy="3719750"/>
          </a:xfrm>
        </p:grpSpPr>
        <p:pic>
          <p:nvPicPr>
            <p:cNvPr id="110" name="Google Shape;110;p17"/>
            <p:cNvPicPr preferRelativeResize="0"/>
            <p:nvPr/>
          </p:nvPicPr>
          <p:blipFill rotWithShape="1">
            <a:blip r:embed="rId3">
              <a:alphaModFix/>
            </a:blip>
            <a:srcRect b="26427" l="0" r="0" t="0"/>
            <a:stretch/>
          </p:blipFill>
          <p:spPr>
            <a:xfrm>
              <a:off x="4259175" y="654200"/>
              <a:ext cx="4754250" cy="3719750"/>
            </a:xfrm>
            <a:prstGeom prst="rect">
              <a:avLst/>
            </a:prstGeom>
            <a:noFill/>
            <a:ln>
              <a:noFill/>
            </a:ln>
          </p:spPr>
        </p:pic>
        <p:sp>
          <p:nvSpPr>
            <p:cNvPr id="111" name="Google Shape;111;p17"/>
            <p:cNvSpPr/>
            <p:nvPr/>
          </p:nvSpPr>
          <p:spPr>
            <a:xfrm>
              <a:off x="5603700" y="3844100"/>
              <a:ext cx="2526600" cy="369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311700" y="368825"/>
            <a:ext cx="873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fr">
                <a:solidFill>
                  <a:srgbClr val="284598"/>
                </a:solidFill>
                <a:latin typeface="Roboto"/>
                <a:ea typeface="Roboto"/>
                <a:cs typeface="Roboto"/>
                <a:sym typeface="Roboto"/>
              </a:rPr>
              <a:t>Etude des bâtiments et features engineering (</a:t>
            </a:r>
            <a:r>
              <a:rPr b="1" lang="fr">
                <a:solidFill>
                  <a:srgbClr val="284598"/>
                </a:solidFill>
                <a:latin typeface="Roboto"/>
                <a:ea typeface="Roboto"/>
                <a:cs typeface="Roboto"/>
                <a:sym typeface="Roboto"/>
              </a:rPr>
              <a:t>1/7</a:t>
            </a:r>
            <a:r>
              <a:rPr b="1" lang="fr">
                <a:solidFill>
                  <a:srgbClr val="284598"/>
                </a:solidFill>
                <a:latin typeface="Roboto"/>
                <a:ea typeface="Roboto"/>
                <a:cs typeface="Roboto"/>
                <a:sym typeface="Roboto"/>
              </a:rPr>
              <a:t>) </a:t>
            </a:r>
            <a:r>
              <a:rPr b="1" lang="fr" sz="1777">
                <a:solidFill>
                  <a:srgbClr val="284598"/>
                </a:solidFill>
                <a:latin typeface="Roboto"/>
                <a:ea typeface="Roboto"/>
                <a:cs typeface="Roboto"/>
                <a:sym typeface="Roboto"/>
              </a:rPr>
              <a:t>- </a:t>
            </a:r>
            <a:r>
              <a:rPr b="1" lang="fr" sz="1777">
                <a:solidFill>
                  <a:srgbClr val="284598"/>
                </a:solidFill>
                <a:latin typeface="Roboto"/>
                <a:ea typeface="Roboto"/>
                <a:cs typeface="Roboto"/>
                <a:sym typeface="Roboto"/>
              </a:rPr>
              <a:t>l</a:t>
            </a:r>
            <a:r>
              <a:rPr b="1" lang="fr" sz="1911">
                <a:solidFill>
                  <a:srgbClr val="284598"/>
                </a:solidFill>
                <a:latin typeface="Roboto"/>
                <a:ea typeface="Roboto"/>
                <a:cs typeface="Roboto"/>
                <a:sym typeface="Roboto"/>
              </a:rPr>
              <a:t>ocalisation</a:t>
            </a:r>
            <a:endParaRPr sz="1911">
              <a:latin typeface="Roboto"/>
              <a:ea typeface="Roboto"/>
              <a:cs typeface="Roboto"/>
              <a:sym typeface="Roboto"/>
            </a:endParaRPr>
          </a:p>
        </p:txBody>
      </p:sp>
      <p:grpSp>
        <p:nvGrpSpPr>
          <p:cNvPr id="117" name="Google Shape;117;p18"/>
          <p:cNvGrpSpPr/>
          <p:nvPr/>
        </p:nvGrpSpPr>
        <p:grpSpPr>
          <a:xfrm>
            <a:off x="381008" y="941573"/>
            <a:ext cx="7767648" cy="3973560"/>
            <a:chOff x="228600" y="1017725"/>
            <a:chExt cx="7652101" cy="3897175"/>
          </a:xfrm>
        </p:grpSpPr>
        <p:pic>
          <p:nvPicPr>
            <p:cNvPr id="118" name="Google Shape;118;p18"/>
            <p:cNvPicPr preferRelativeResize="0"/>
            <p:nvPr/>
          </p:nvPicPr>
          <p:blipFill>
            <a:blip r:embed="rId3">
              <a:alphaModFix/>
            </a:blip>
            <a:stretch>
              <a:fillRect/>
            </a:stretch>
          </p:blipFill>
          <p:spPr>
            <a:xfrm>
              <a:off x="533400" y="1017725"/>
              <a:ext cx="7347292" cy="3897175"/>
            </a:xfrm>
            <a:prstGeom prst="rect">
              <a:avLst/>
            </a:prstGeom>
            <a:noFill/>
            <a:ln cap="flat" cmpd="sng" w="19050">
              <a:solidFill>
                <a:schemeClr val="lt2"/>
              </a:solidFill>
              <a:prstDash val="solid"/>
              <a:round/>
              <a:headEnd len="sm" w="sm" type="none"/>
              <a:tailEnd len="sm" w="sm" type="none"/>
            </a:ln>
          </p:spPr>
        </p:pic>
        <p:pic>
          <p:nvPicPr>
            <p:cNvPr id="119" name="Google Shape;119;p18"/>
            <p:cNvPicPr preferRelativeResize="0"/>
            <p:nvPr/>
          </p:nvPicPr>
          <p:blipFill>
            <a:blip r:embed="rId4">
              <a:alphaModFix/>
            </a:blip>
            <a:stretch>
              <a:fillRect/>
            </a:stretch>
          </p:blipFill>
          <p:spPr>
            <a:xfrm>
              <a:off x="4830725" y="2938050"/>
              <a:ext cx="3049976" cy="1976850"/>
            </a:xfrm>
            <a:prstGeom prst="rect">
              <a:avLst/>
            </a:prstGeom>
            <a:noFill/>
            <a:ln>
              <a:noFill/>
            </a:ln>
          </p:spPr>
        </p:pic>
        <p:pic>
          <p:nvPicPr>
            <p:cNvPr id="120" name="Google Shape;120;p18"/>
            <p:cNvPicPr preferRelativeResize="0"/>
            <p:nvPr/>
          </p:nvPicPr>
          <p:blipFill>
            <a:blip r:embed="rId5">
              <a:alphaModFix/>
            </a:blip>
            <a:stretch>
              <a:fillRect/>
            </a:stretch>
          </p:blipFill>
          <p:spPr>
            <a:xfrm>
              <a:off x="228600" y="1017725"/>
              <a:ext cx="2183801" cy="3006849"/>
            </a:xfrm>
            <a:prstGeom prst="rect">
              <a:avLst/>
            </a:prstGeom>
            <a:noFill/>
            <a:ln cap="flat" cmpd="sng" w="38100">
              <a:solidFill>
                <a:schemeClr val="dk1"/>
              </a:solidFill>
              <a:prstDash val="solid"/>
              <a:round/>
              <a:headEnd len="sm" w="sm" type="none"/>
              <a:tailEnd len="sm" w="sm" type="none"/>
            </a:ln>
          </p:spPr>
        </p:pic>
      </p:grpSp>
      <p:pic>
        <p:nvPicPr>
          <p:cNvPr id="121" name="Google Shape;121;p18"/>
          <p:cNvPicPr preferRelativeResize="0"/>
          <p:nvPr/>
        </p:nvPicPr>
        <p:blipFill>
          <a:blip r:embed="rId6">
            <a:alphaModFix/>
          </a:blip>
          <a:stretch>
            <a:fillRect/>
          </a:stretch>
        </p:blipFill>
        <p:spPr>
          <a:xfrm>
            <a:off x="6077944" y="1519675"/>
            <a:ext cx="1994500" cy="1343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9"/>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fr">
                <a:solidFill>
                  <a:srgbClr val="284598"/>
                </a:solidFill>
                <a:latin typeface="Roboto"/>
                <a:ea typeface="Roboto"/>
                <a:cs typeface="Roboto"/>
                <a:sym typeface="Roboto"/>
              </a:rPr>
              <a:t>Etude des bâtiments et features engineering (2/7) </a:t>
            </a:r>
            <a:r>
              <a:rPr b="1" lang="fr" sz="1777">
                <a:solidFill>
                  <a:srgbClr val="284598"/>
                </a:solidFill>
                <a:latin typeface="Roboto"/>
                <a:ea typeface="Roboto"/>
                <a:cs typeface="Roboto"/>
                <a:sym typeface="Roboto"/>
              </a:rPr>
              <a:t>- quartier</a:t>
            </a:r>
            <a:endParaRPr/>
          </a:p>
        </p:txBody>
      </p:sp>
      <p:pic>
        <p:nvPicPr>
          <p:cNvPr id="127" name="Google Shape;127;p19"/>
          <p:cNvPicPr preferRelativeResize="0"/>
          <p:nvPr/>
        </p:nvPicPr>
        <p:blipFill>
          <a:blip r:embed="rId3">
            <a:alphaModFix/>
          </a:blip>
          <a:stretch>
            <a:fillRect/>
          </a:stretch>
        </p:blipFill>
        <p:spPr>
          <a:xfrm>
            <a:off x="762000" y="1024216"/>
            <a:ext cx="6892201" cy="3759384"/>
          </a:xfrm>
          <a:prstGeom prst="rect">
            <a:avLst/>
          </a:prstGeom>
          <a:noFill/>
          <a:ln>
            <a:noFill/>
          </a:ln>
        </p:spPr>
      </p:pic>
      <p:sp>
        <p:nvSpPr>
          <p:cNvPr id="128" name="Google Shape;128;p19"/>
          <p:cNvSpPr/>
          <p:nvPr/>
        </p:nvSpPr>
        <p:spPr>
          <a:xfrm>
            <a:off x="762000" y="3619300"/>
            <a:ext cx="6892200" cy="1164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0"/>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fr">
                <a:solidFill>
                  <a:srgbClr val="284598"/>
                </a:solidFill>
                <a:latin typeface="Roboto"/>
                <a:ea typeface="Roboto"/>
                <a:cs typeface="Roboto"/>
                <a:sym typeface="Roboto"/>
              </a:rPr>
              <a:t>Etude des </a:t>
            </a:r>
            <a:r>
              <a:rPr b="1" lang="fr">
                <a:solidFill>
                  <a:srgbClr val="284598"/>
                </a:solidFill>
                <a:latin typeface="Roboto"/>
                <a:ea typeface="Roboto"/>
                <a:cs typeface="Roboto"/>
                <a:sym typeface="Roboto"/>
              </a:rPr>
              <a:t>bâtiments et features engineering (3/7) </a:t>
            </a:r>
            <a:r>
              <a:rPr b="1" lang="fr" sz="1777">
                <a:solidFill>
                  <a:srgbClr val="284598"/>
                </a:solidFill>
                <a:latin typeface="Roboto"/>
                <a:ea typeface="Roboto"/>
                <a:cs typeface="Roboto"/>
                <a:sym typeface="Roboto"/>
              </a:rPr>
              <a:t>- type</a:t>
            </a:r>
            <a:endParaRPr/>
          </a:p>
        </p:txBody>
      </p:sp>
      <p:pic>
        <p:nvPicPr>
          <p:cNvPr id="134" name="Google Shape;134;p20"/>
          <p:cNvPicPr preferRelativeResize="0"/>
          <p:nvPr/>
        </p:nvPicPr>
        <p:blipFill>
          <a:blip r:embed="rId3">
            <a:alphaModFix/>
          </a:blip>
          <a:stretch>
            <a:fillRect/>
          </a:stretch>
        </p:blipFill>
        <p:spPr>
          <a:xfrm>
            <a:off x="381000" y="941525"/>
            <a:ext cx="8086473" cy="3897175"/>
          </a:xfrm>
          <a:prstGeom prst="rect">
            <a:avLst/>
          </a:prstGeom>
          <a:noFill/>
          <a:ln>
            <a:noFill/>
          </a:ln>
        </p:spPr>
      </p:pic>
      <p:pic>
        <p:nvPicPr>
          <p:cNvPr id="135" name="Google Shape;135;p20"/>
          <p:cNvPicPr preferRelativeResize="0"/>
          <p:nvPr/>
        </p:nvPicPr>
        <p:blipFill>
          <a:blip r:embed="rId4">
            <a:alphaModFix/>
          </a:blip>
          <a:stretch>
            <a:fillRect/>
          </a:stretch>
        </p:blipFill>
        <p:spPr>
          <a:xfrm>
            <a:off x="4255150" y="1348100"/>
            <a:ext cx="2955750" cy="1736500"/>
          </a:xfrm>
          <a:prstGeom prst="rect">
            <a:avLst/>
          </a:prstGeom>
          <a:noFill/>
          <a:ln cap="flat" cmpd="sng" w="19050">
            <a:solidFill>
              <a:schemeClr val="lt2"/>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1"/>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fr">
                <a:solidFill>
                  <a:srgbClr val="284598"/>
                </a:solidFill>
                <a:latin typeface="Roboto"/>
                <a:ea typeface="Roboto"/>
                <a:cs typeface="Roboto"/>
                <a:sym typeface="Roboto"/>
              </a:rPr>
              <a:t>Etude des bâtiments et features engineering (4/7) </a:t>
            </a:r>
            <a:r>
              <a:rPr b="1" lang="fr" sz="1777">
                <a:solidFill>
                  <a:srgbClr val="284598"/>
                </a:solidFill>
                <a:latin typeface="Roboto"/>
                <a:ea typeface="Roboto"/>
                <a:cs typeface="Roboto"/>
                <a:sym typeface="Roboto"/>
              </a:rPr>
              <a:t>- type</a:t>
            </a:r>
            <a:endParaRPr/>
          </a:p>
        </p:txBody>
      </p:sp>
      <p:pic>
        <p:nvPicPr>
          <p:cNvPr id="141" name="Google Shape;141;p21"/>
          <p:cNvPicPr preferRelativeResize="0"/>
          <p:nvPr/>
        </p:nvPicPr>
        <p:blipFill>
          <a:blip r:embed="rId3">
            <a:alphaModFix/>
          </a:blip>
          <a:stretch>
            <a:fillRect/>
          </a:stretch>
        </p:blipFill>
        <p:spPr>
          <a:xfrm>
            <a:off x="457200" y="1017725"/>
            <a:ext cx="7922254" cy="3820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